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51"/>
  </p:notesMasterIdLst>
  <p:sldIdLst>
    <p:sldId id="256" r:id="rId2"/>
    <p:sldId id="257" r:id="rId3"/>
    <p:sldId id="258" r:id="rId4"/>
    <p:sldId id="309" r:id="rId5"/>
    <p:sldId id="310" r:id="rId6"/>
    <p:sldId id="314" r:id="rId7"/>
    <p:sldId id="308" r:id="rId8"/>
    <p:sldId id="260" r:id="rId9"/>
    <p:sldId id="320" r:id="rId10"/>
    <p:sldId id="318" r:id="rId11"/>
    <p:sldId id="313" r:id="rId12"/>
    <p:sldId id="315" r:id="rId13"/>
    <p:sldId id="317" r:id="rId14"/>
    <p:sldId id="319" r:id="rId15"/>
    <p:sldId id="322" r:id="rId16"/>
    <p:sldId id="323" r:id="rId17"/>
    <p:sldId id="261" r:id="rId18"/>
    <p:sldId id="262" r:id="rId19"/>
    <p:sldId id="263" r:id="rId20"/>
    <p:sldId id="264" r:id="rId21"/>
    <p:sldId id="266" r:id="rId22"/>
    <p:sldId id="265" r:id="rId23"/>
    <p:sldId id="267" r:id="rId24"/>
    <p:sldId id="268" r:id="rId25"/>
    <p:sldId id="300" r:id="rId26"/>
    <p:sldId id="269" r:id="rId27"/>
    <p:sldId id="270" r:id="rId28"/>
    <p:sldId id="287" r:id="rId29"/>
    <p:sldId id="288" r:id="rId30"/>
    <p:sldId id="289" r:id="rId31"/>
    <p:sldId id="291" r:id="rId32"/>
    <p:sldId id="294" r:id="rId33"/>
    <p:sldId id="273" r:id="rId34"/>
    <p:sldId id="274" r:id="rId35"/>
    <p:sldId id="301" r:id="rId36"/>
    <p:sldId id="302" r:id="rId37"/>
    <p:sldId id="275" r:id="rId38"/>
    <p:sldId id="298" r:id="rId39"/>
    <p:sldId id="299" r:id="rId40"/>
    <p:sldId id="304" r:id="rId41"/>
    <p:sldId id="321" r:id="rId42"/>
    <p:sldId id="305" r:id="rId43"/>
    <p:sldId id="277" r:id="rId44"/>
    <p:sldId id="278" r:id="rId45"/>
    <p:sldId id="306" r:id="rId46"/>
    <p:sldId id="279" r:id="rId47"/>
    <p:sldId id="280" r:id="rId48"/>
    <p:sldId id="307" r:id="rId49"/>
    <p:sldId id="286" r:id="rId50"/>
  </p:sldIdLst>
  <p:sldSz cx="9144000" cy="5143500" type="screen16x9"/>
  <p:notesSz cx="6858000" cy="9144000"/>
  <p:embeddedFontLst>
    <p:embeddedFont>
      <p:font typeface="PT Sans Narrow" panose="020B0604020202020204" charset="0"/>
      <p:regular r:id="rId52"/>
      <p:bold r:id="rId53"/>
    </p:embeddedFont>
    <p:embeddedFont>
      <p:font typeface="Open Sans" panose="020B0604020202020204" charset="0"/>
      <p:regular r:id="rId54"/>
      <p:bold r:id="rId55"/>
      <p:italic r:id="rId56"/>
      <p:boldItalic r:id="rId5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9303" autoAdjust="0"/>
  </p:normalViewPr>
  <p:slideViewPr>
    <p:cSldViewPr snapToGrid="0">
      <p:cViewPr varScale="1">
        <p:scale>
          <a:sx n="102" d="100"/>
          <a:sy n="102" d="100"/>
        </p:scale>
        <p:origin x="898" y="77"/>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font" Target="fonts/font4.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2.fntdata"/><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5.fntdata"/><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6.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1.fntdata"/><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4" name="Google Shape;64;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5" name="Google Shape;125;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0" name="Google Shape;140;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1266eadeea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1266eadeea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2" name="Google Shape;152;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9" name="Google Shape;159;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z="1100" b="0" i="0" u="none" strike="noStrike" cap="none" dirty="0" smtClean="0">
                <a:solidFill>
                  <a:srgbClr val="000000"/>
                </a:solidFill>
                <a:effectLst/>
                <a:latin typeface="Arial"/>
                <a:ea typeface="Arial"/>
                <a:cs typeface="Arial"/>
                <a:sym typeface="Arial"/>
              </a:rPr>
              <a:t>Trong bảng trên, cột "Màu sắc", "Hình dáng" và "Kích thước" là các đặc trưng của hoa, còn cột "Loại hoa" là nhãn (label) cho bài toán phân loại. Các giá trị của các đặc trưng và nhãn được mã hóa dưới dạng các chuỗi ký tự hoặc các số.</a:t>
            </a:r>
            <a:endParaRPr lang="en-US" sz="1100" b="0" i="0" u="none" strike="noStrike" cap="none" dirty="0" smtClean="0">
              <a:solidFill>
                <a:srgbClr val="000000"/>
              </a:solidFill>
              <a:effectLst/>
              <a:latin typeface="Arial"/>
              <a:ea typeface="Arial"/>
              <a:cs typeface="Arial"/>
              <a:sym typeface="Arial"/>
            </a:endParaRPr>
          </a:p>
          <a:p>
            <a:endParaRPr lang="en-US" dirty="0"/>
          </a:p>
        </p:txBody>
      </p:sp>
    </p:spTree>
    <p:extLst>
      <p:ext uri="{BB962C8B-B14F-4D97-AF65-F5344CB8AC3E}">
        <p14:creationId xmlns:p14="http://schemas.microsoft.com/office/powerpoint/2010/main" val="14050552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vi-VN" sz="1100" b="0" i="0" u="none" strike="noStrike" cap="none" dirty="0" smtClean="0">
                <a:solidFill>
                  <a:srgbClr val="000000"/>
                </a:solidFill>
                <a:effectLst/>
                <a:latin typeface="Arial"/>
                <a:ea typeface="Arial"/>
                <a:cs typeface="Arial"/>
                <a:sym typeface="Arial"/>
              </a:rPr>
              <a:t>Trong bảng trên, cột "Tuổi", "Giới tính" và "Huyết áp" là các đặc trưng của bệnh nhân, còn cột "Kết quả" là nhãn (label) cho bài toán dự đoán. Giá trị của cột "Kết quả" là 1 nếu bệnh nhân có khả năng mắc bệnh ung thư và là 0 nếu bệnh nhân không có khả năng mắc bệnh ung thư. Các giá trị của các đặc trưng và nhãn được mã hóa dưới dạng các số nguyên hoặc số thực.</a:t>
            </a:r>
            <a:endParaRPr lang="en-US" sz="1100" b="0" i="0" u="none" strike="noStrike" cap="none" dirty="0" smtClean="0">
              <a:solidFill>
                <a:srgbClr val="000000"/>
              </a:solidFill>
              <a:effectLst/>
              <a:latin typeface="Arial"/>
              <a:ea typeface="Arial"/>
              <a:cs typeface="Arial"/>
              <a:sym typeface="Arial"/>
            </a:endParaRPr>
          </a:p>
          <a:p>
            <a:endParaRPr lang="en-US" dirty="0"/>
          </a:p>
        </p:txBody>
      </p:sp>
    </p:spTree>
    <p:extLst>
      <p:ext uri="{BB962C8B-B14F-4D97-AF65-F5344CB8AC3E}">
        <p14:creationId xmlns:p14="http://schemas.microsoft.com/office/powerpoint/2010/main" val="39651392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z="1100" b="0" i="0" u="none" strike="noStrike" cap="none" dirty="0" smtClean="0">
                <a:solidFill>
                  <a:srgbClr val="000000"/>
                </a:solidFill>
                <a:effectLst/>
                <a:latin typeface="Arial"/>
                <a:ea typeface="Arial"/>
                <a:cs typeface="Arial"/>
                <a:sym typeface="Arial"/>
              </a:rPr>
              <a:t>Trong bảng trên, các cột "Số lần mua hàng", "Tổng giá trị đơn hàng" và "Số sản phẩm mua" là các đặc trưng của khách hàng dùng để xác định loại người dùng, còn cột "Loại người dùng" là nhãn (label) cho bài toán phân loại. Các giá trị của cột "Loại người dùng" bao gồm "Thường", "VIP" và "Premium". Các giá trị của các đặc trưng và nhãn được mã hóa dưới dạng các số nguyên hoặc số thực.</a:t>
            </a:r>
            <a:endParaRPr lang="en-US" sz="1100" b="0" i="0" u="none" strike="noStrike" cap="none" dirty="0" smtClean="0">
              <a:solidFill>
                <a:srgbClr val="000000"/>
              </a:solidFill>
              <a:effectLst/>
              <a:latin typeface="Arial"/>
              <a:ea typeface="Arial"/>
              <a:cs typeface="Arial"/>
              <a:sym typeface="Arial"/>
            </a:endParaRPr>
          </a:p>
          <a:p>
            <a:endParaRPr lang="en-US" dirty="0"/>
          </a:p>
        </p:txBody>
      </p:sp>
    </p:spTree>
    <p:extLst>
      <p:ext uri="{BB962C8B-B14F-4D97-AF65-F5344CB8AC3E}">
        <p14:creationId xmlns:p14="http://schemas.microsoft.com/office/powerpoint/2010/main" val="5819057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vi-VN" sz="1100" b="0" i="0" u="none" strike="noStrike" cap="none" dirty="0" smtClean="0">
                <a:solidFill>
                  <a:srgbClr val="000000"/>
                </a:solidFill>
                <a:effectLst/>
                <a:latin typeface="Arial"/>
                <a:ea typeface="Arial"/>
                <a:cs typeface="Arial"/>
                <a:sym typeface="Arial"/>
              </a:rPr>
              <a:t>Trong bảng trên, các cột "Hình dáng", "Màu sắc", "Cấu trúc bộ xương" và "Môi trường sống" là các đặc trưng dùng để phân loại các loại động vật vào các họ tương ứng. Các giá trị của các đặc trưng cũng được đưa ra dưới dạng chuỗi ký tự hoặc danh sách các giá trị. Cột "Họ" là giá trị mục tiêu (target) cho bài toán phân loại. Các giá trị của cột "Họ" là các giá trị rời rạc biểu diễn cho các họ tương ứng của các loài động vật trong bảng.</a:t>
            </a:r>
            <a:endParaRPr lang="en-US" sz="1100" b="0" i="0" u="none" strike="noStrike" cap="none" dirty="0" smtClean="0">
              <a:solidFill>
                <a:srgbClr val="000000"/>
              </a:solidFill>
              <a:effectLst/>
              <a:latin typeface="Arial"/>
              <a:ea typeface="Arial"/>
              <a:cs typeface="Arial"/>
              <a:sym typeface="Arial"/>
            </a:endParaRPr>
          </a:p>
          <a:p>
            <a:endParaRPr lang="en-US" dirty="0"/>
          </a:p>
        </p:txBody>
      </p:sp>
    </p:spTree>
    <p:extLst>
      <p:ext uri="{BB962C8B-B14F-4D97-AF65-F5344CB8AC3E}">
        <p14:creationId xmlns:p14="http://schemas.microsoft.com/office/powerpoint/2010/main" val="24158262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0" name="Google Shape;180;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2" name="Google Shape;7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7" name="Google Shape;187;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4" name="Google Shape;194;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8" name="Google Shape;208;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4" name="Google Shape;214;p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1" name="Google Shape;221;p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7" name="Google Shape;227;p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7" name="Google Shape;267;p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8" name="Google Shape;78;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1" name="Google Shape;91;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8" name="Google Shape;98;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4" name="Google Shape;104;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1" name="Google Shape;111;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8" name="Google Shape;118;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2" name="Google Shape;132;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cxnSp>
        <p:nvCxnSpPr>
          <p:cNvPr id="10" name="Google Shape;10;p2"/>
          <p:cNvCxnSpPr/>
          <p:nvPr/>
        </p:nvCxnSpPr>
        <p:spPr>
          <a:xfrm>
            <a:off x="7007735" y="3176888"/>
            <a:ext cx="562200" cy="0"/>
          </a:xfrm>
          <a:prstGeom prst="straightConnector1">
            <a:avLst/>
          </a:prstGeom>
          <a:noFill/>
          <a:ln w="76200" cap="flat" cmpd="sng">
            <a:solidFill>
              <a:schemeClr val="lt2"/>
            </a:solidFill>
            <a:prstDash val="solid"/>
            <a:round/>
            <a:headEnd type="none" w="sm" len="sm"/>
            <a:tailEnd type="none" w="sm" len="sm"/>
          </a:ln>
        </p:spPr>
      </p:cxnSp>
      <p:cxnSp>
        <p:nvCxnSpPr>
          <p:cNvPr id="11" name="Google Shape;11;p2"/>
          <p:cNvCxnSpPr/>
          <p:nvPr/>
        </p:nvCxnSpPr>
        <p:spPr>
          <a:xfrm>
            <a:off x="1575035" y="3158252"/>
            <a:ext cx="562200" cy="0"/>
          </a:xfrm>
          <a:prstGeom prst="straightConnector1">
            <a:avLst/>
          </a:prstGeom>
          <a:noFill/>
          <a:ln w="76200" cap="flat" cmpd="sng">
            <a:solidFill>
              <a:schemeClr val="lt2"/>
            </a:solidFill>
            <a:prstDash val="solid"/>
            <a:round/>
            <a:headEnd type="none" w="sm" len="sm"/>
            <a:tailEnd type="none" w="sm" len="sm"/>
          </a:ln>
        </p:spPr>
      </p:cxnSp>
      <p:grpSp>
        <p:nvGrpSpPr>
          <p:cNvPr id="12" name="Google Shape;12;p2"/>
          <p:cNvGrpSpPr/>
          <p:nvPr/>
        </p:nvGrpSpPr>
        <p:grpSpPr>
          <a:xfrm>
            <a:off x="1004144" y="1022025"/>
            <a:ext cx="7136668" cy="152400"/>
            <a:chOff x="1346429" y="1011300"/>
            <a:chExt cx="6452100" cy="152400"/>
          </a:xfrm>
        </p:grpSpPr>
        <p:cxnSp>
          <p:nvCxnSpPr>
            <p:cNvPr id="13" name="Google Shape;13;p2"/>
            <p:cNvCxnSpPr/>
            <p:nvPr/>
          </p:nvCxnSpPr>
          <p:spPr>
            <a:xfrm rot="10800000">
              <a:off x="1346429" y="1011300"/>
              <a:ext cx="6452100" cy="0"/>
            </a:xfrm>
            <a:prstGeom prst="straightConnector1">
              <a:avLst/>
            </a:prstGeom>
            <a:noFill/>
            <a:ln w="76200" cap="flat" cmpd="sng">
              <a:solidFill>
                <a:schemeClr val="accent3"/>
              </a:solidFill>
              <a:prstDash val="solid"/>
              <a:round/>
              <a:headEnd type="none" w="sm" len="sm"/>
              <a:tailEnd type="none" w="sm" len="sm"/>
            </a:ln>
          </p:spPr>
        </p:cxnSp>
        <p:cxnSp>
          <p:nvCxnSpPr>
            <p:cNvPr id="14" name="Google Shape;14;p2"/>
            <p:cNvCxnSpPr/>
            <p:nvPr/>
          </p:nvCxnSpPr>
          <p:spPr>
            <a:xfrm rot="10800000">
              <a:off x="1346429" y="1163700"/>
              <a:ext cx="6452100" cy="0"/>
            </a:xfrm>
            <a:prstGeom prst="straightConnector1">
              <a:avLst/>
            </a:prstGeom>
            <a:noFill/>
            <a:ln w="9525" cap="flat" cmpd="sng">
              <a:solidFill>
                <a:schemeClr val="accent3"/>
              </a:solidFill>
              <a:prstDash val="solid"/>
              <a:round/>
              <a:headEnd type="none" w="sm" len="sm"/>
              <a:tailEnd type="none" w="sm" len="sm"/>
            </a:ln>
          </p:spPr>
        </p:cxnSp>
      </p:grpSp>
      <p:grpSp>
        <p:nvGrpSpPr>
          <p:cNvPr id="15" name="Google Shape;15;p2"/>
          <p:cNvGrpSpPr/>
          <p:nvPr/>
        </p:nvGrpSpPr>
        <p:grpSpPr>
          <a:xfrm>
            <a:off x="1004151" y="3969100"/>
            <a:ext cx="7136668" cy="152400"/>
            <a:chOff x="1346435" y="3969088"/>
            <a:chExt cx="6452100" cy="152400"/>
          </a:xfrm>
        </p:grpSpPr>
        <p:cxnSp>
          <p:nvCxnSpPr>
            <p:cNvPr id="16" name="Google Shape;16;p2"/>
            <p:cNvCxnSpPr/>
            <p:nvPr/>
          </p:nvCxnSpPr>
          <p:spPr>
            <a:xfrm>
              <a:off x="1346435" y="4121488"/>
              <a:ext cx="6452100" cy="0"/>
            </a:xfrm>
            <a:prstGeom prst="straightConnector1">
              <a:avLst/>
            </a:prstGeom>
            <a:noFill/>
            <a:ln w="76200" cap="flat" cmpd="sng">
              <a:solidFill>
                <a:schemeClr val="accent3"/>
              </a:solidFill>
              <a:prstDash val="solid"/>
              <a:round/>
              <a:headEnd type="none" w="sm" len="sm"/>
              <a:tailEnd type="none" w="sm" len="sm"/>
            </a:ln>
          </p:spPr>
        </p:cxnSp>
        <p:cxnSp>
          <p:nvCxnSpPr>
            <p:cNvPr id="17" name="Google Shape;17;p2"/>
            <p:cNvCxnSpPr/>
            <p:nvPr/>
          </p:nvCxnSpPr>
          <p:spPr>
            <a:xfrm>
              <a:off x="1346435" y="3969088"/>
              <a:ext cx="6452100" cy="0"/>
            </a:xfrm>
            <a:prstGeom prst="straightConnector1">
              <a:avLst/>
            </a:prstGeom>
            <a:noFill/>
            <a:ln w="9525" cap="flat" cmpd="sng">
              <a:solidFill>
                <a:schemeClr val="accent3"/>
              </a:solidFill>
              <a:prstDash val="solid"/>
              <a:round/>
              <a:headEnd type="none" w="sm" len="sm"/>
              <a:tailEnd type="none" w="sm" len="sm"/>
            </a:ln>
          </p:spPr>
        </p:cxnSp>
      </p:grpSp>
      <p:sp>
        <p:nvSpPr>
          <p:cNvPr id="18" name="Google Shape;18;p2"/>
          <p:cNvSpPr txBox="1">
            <a:spLocks noGrp="1"/>
          </p:cNvSpPr>
          <p:nvPr>
            <p:ph type="ctrTitle"/>
          </p:nvPr>
        </p:nvSpPr>
        <p:spPr>
          <a:xfrm>
            <a:off x="1004150" y="1751764"/>
            <a:ext cx="7136700" cy="10224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5400"/>
              <a:buNone/>
              <a:defRPr sz="5400"/>
            </a:lvl1pPr>
            <a:lvl2pPr lvl="1" algn="ctr">
              <a:lnSpc>
                <a:spcPct val="100000"/>
              </a:lnSpc>
              <a:spcBef>
                <a:spcPts val="0"/>
              </a:spcBef>
              <a:spcAft>
                <a:spcPts val="0"/>
              </a:spcAft>
              <a:buSzPts val="5400"/>
              <a:buNone/>
              <a:defRPr sz="5400"/>
            </a:lvl2pPr>
            <a:lvl3pPr lvl="2" algn="ctr">
              <a:lnSpc>
                <a:spcPct val="100000"/>
              </a:lnSpc>
              <a:spcBef>
                <a:spcPts val="0"/>
              </a:spcBef>
              <a:spcAft>
                <a:spcPts val="0"/>
              </a:spcAft>
              <a:buSzPts val="5400"/>
              <a:buNone/>
              <a:defRPr sz="5400"/>
            </a:lvl3pPr>
            <a:lvl4pPr lvl="3" algn="ctr">
              <a:lnSpc>
                <a:spcPct val="100000"/>
              </a:lnSpc>
              <a:spcBef>
                <a:spcPts val="0"/>
              </a:spcBef>
              <a:spcAft>
                <a:spcPts val="0"/>
              </a:spcAft>
              <a:buSzPts val="5400"/>
              <a:buNone/>
              <a:defRPr sz="5400"/>
            </a:lvl4pPr>
            <a:lvl5pPr lvl="4" algn="ctr">
              <a:lnSpc>
                <a:spcPct val="100000"/>
              </a:lnSpc>
              <a:spcBef>
                <a:spcPts val="0"/>
              </a:spcBef>
              <a:spcAft>
                <a:spcPts val="0"/>
              </a:spcAft>
              <a:buSzPts val="5400"/>
              <a:buNone/>
              <a:defRPr sz="5400"/>
            </a:lvl5pPr>
            <a:lvl6pPr lvl="5" algn="ctr">
              <a:lnSpc>
                <a:spcPct val="100000"/>
              </a:lnSpc>
              <a:spcBef>
                <a:spcPts val="0"/>
              </a:spcBef>
              <a:spcAft>
                <a:spcPts val="0"/>
              </a:spcAft>
              <a:buSzPts val="5400"/>
              <a:buNone/>
              <a:defRPr sz="5400"/>
            </a:lvl6pPr>
            <a:lvl7pPr lvl="6" algn="ctr">
              <a:lnSpc>
                <a:spcPct val="100000"/>
              </a:lnSpc>
              <a:spcBef>
                <a:spcPts val="0"/>
              </a:spcBef>
              <a:spcAft>
                <a:spcPts val="0"/>
              </a:spcAft>
              <a:buSzPts val="5400"/>
              <a:buNone/>
              <a:defRPr sz="5400"/>
            </a:lvl7pPr>
            <a:lvl8pPr lvl="7" algn="ctr">
              <a:lnSpc>
                <a:spcPct val="100000"/>
              </a:lnSpc>
              <a:spcBef>
                <a:spcPts val="0"/>
              </a:spcBef>
              <a:spcAft>
                <a:spcPts val="0"/>
              </a:spcAft>
              <a:buSzPts val="5400"/>
              <a:buNone/>
              <a:defRPr sz="5400"/>
            </a:lvl8pPr>
            <a:lvl9pPr lvl="8" algn="ctr">
              <a:lnSpc>
                <a:spcPct val="100000"/>
              </a:lnSpc>
              <a:spcBef>
                <a:spcPts val="0"/>
              </a:spcBef>
              <a:spcAft>
                <a:spcPts val="0"/>
              </a:spcAft>
              <a:buSzPts val="5400"/>
              <a:buNone/>
              <a:defRPr sz="5400"/>
            </a:lvl9pPr>
          </a:lstStyle>
          <a:p>
            <a:endParaRPr/>
          </a:p>
        </p:txBody>
      </p:sp>
      <p:sp>
        <p:nvSpPr>
          <p:cNvPr id="19" name="Google Shape;19;p2"/>
          <p:cNvSpPr txBox="1">
            <a:spLocks noGrp="1"/>
          </p:cNvSpPr>
          <p:nvPr>
            <p:ph type="subTitle" idx="1"/>
          </p:nvPr>
        </p:nvSpPr>
        <p:spPr>
          <a:xfrm>
            <a:off x="2137225" y="2850039"/>
            <a:ext cx="4870500" cy="7926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a:endParaRPr/>
          </a:p>
        </p:txBody>
      </p:sp>
      <p:sp>
        <p:nvSpPr>
          <p:cNvPr id="20" name="Google Shape;20;p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vi"/>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5"/>
        <p:cNvGrpSpPr/>
        <p:nvPr/>
      </p:nvGrpSpPr>
      <p:grpSpPr>
        <a:xfrm>
          <a:off x="0" y="0"/>
          <a:ext cx="0" cy="0"/>
          <a:chOff x="0" y="0"/>
          <a:chExt cx="0" cy="0"/>
        </a:xfrm>
      </p:grpSpPr>
      <p:sp>
        <p:nvSpPr>
          <p:cNvPr id="56" name="Google Shape;56;p11"/>
          <p:cNvSpPr/>
          <p:nvPr/>
        </p:nvSpPr>
        <p:spPr>
          <a:xfrm>
            <a:off x="-75"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 name="Google Shape;57;p11"/>
          <p:cNvSpPr txBox="1">
            <a:spLocks noGrp="1"/>
          </p:cNvSpPr>
          <p:nvPr>
            <p:ph type="title" hasCustomPrompt="1"/>
          </p:nvPr>
        </p:nvSpPr>
        <p:spPr>
          <a:xfrm>
            <a:off x="311700" y="1304850"/>
            <a:ext cx="8520600" cy="1538400"/>
          </a:xfrm>
          <a:prstGeom prst="rect">
            <a:avLst/>
          </a:prstGeom>
          <a:noFill/>
          <a:ln>
            <a:noFill/>
          </a:ln>
        </p:spPr>
        <p:txBody>
          <a:bodyPr spcFirstLastPara="1" wrap="square" lIns="91425" tIns="91425" rIns="91425" bIns="91425" anchor="ctr" anchorCtr="0">
            <a:normAutofit/>
          </a:bodyPr>
          <a:lstStyle>
            <a:lvl1pPr lvl="0" algn="ctr">
              <a:lnSpc>
                <a:spcPct val="100000"/>
              </a:lnSpc>
              <a:spcBef>
                <a:spcPts val="0"/>
              </a:spcBef>
              <a:spcAft>
                <a:spcPts val="0"/>
              </a:spcAft>
              <a:buClr>
                <a:schemeClr val="accent3"/>
              </a:buClr>
              <a:buSzPts val="13000"/>
              <a:buNone/>
              <a:defRPr sz="13000">
                <a:solidFill>
                  <a:schemeClr val="accent3"/>
                </a:solidFill>
              </a:defRPr>
            </a:lvl1pPr>
            <a:lvl2pPr lvl="1" algn="ctr">
              <a:lnSpc>
                <a:spcPct val="100000"/>
              </a:lnSpc>
              <a:spcBef>
                <a:spcPts val="0"/>
              </a:spcBef>
              <a:spcAft>
                <a:spcPts val="0"/>
              </a:spcAft>
              <a:buClr>
                <a:schemeClr val="accent3"/>
              </a:buClr>
              <a:buSzPts val="13000"/>
              <a:buNone/>
              <a:defRPr sz="13000">
                <a:solidFill>
                  <a:schemeClr val="accent3"/>
                </a:solidFill>
              </a:defRPr>
            </a:lvl2pPr>
            <a:lvl3pPr lvl="2" algn="ctr">
              <a:lnSpc>
                <a:spcPct val="100000"/>
              </a:lnSpc>
              <a:spcBef>
                <a:spcPts val="0"/>
              </a:spcBef>
              <a:spcAft>
                <a:spcPts val="0"/>
              </a:spcAft>
              <a:buClr>
                <a:schemeClr val="accent3"/>
              </a:buClr>
              <a:buSzPts val="13000"/>
              <a:buNone/>
              <a:defRPr sz="13000">
                <a:solidFill>
                  <a:schemeClr val="accent3"/>
                </a:solidFill>
              </a:defRPr>
            </a:lvl3pPr>
            <a:lvl4pPr lvl="3" algn="ctr">
              <a:lnSpc>
                <a:spcPct val="100000"/>
              </a:lnSpc>
              <a:spcBef>
                <a:spcPts val="0"/>
              </a:spcBef>
              <a:spcAft>
                <a:spcPts val="0"/>
              </a:spcAft>
              <a:buClr>
                <a:schemeClr val="accent3"/>
              </a:buClr>
              <a:buSzPts val="13000"/>
              <a:buNone/>
              <a:defRPr sz="13000">
                <a:solidFill>
                  <a:schemeClr val="accent3"/>
                </a:solidFill>
              </a:defRPr>
            </a:lvl4pPr>
            <a:lvl5pPr lvl="4" algn="ctr">
              <a:lnSpc>
                <a:spcPct val="100000"/>
              </a:lnSpc>
              <a:spcBef>
                <a:spcPts val="0"/>
              </a:spcBef>
              <a:spcAft>
                <a:spcPts val="0"/>
              </a:spcAft>
              <a:buClr>
                <a:schemeClr val="accent3"/>
              </a:buClr>
              <a:buSzPts val="13000"/>
              <a:buNone/>
              <a:defRPr sz="13000">
                <a:solidFill>
                  <a:schemeClr val="accent3"/>
                </a:solidFill>
              </a:defRPr>
            </a:lvl5pPr>
            <a:lvl6pPr lvl="5" algn="ctr">
              <a:lnSpc>
                <a:spcPct val="100000"/>
              </a:lnSpc>
              <a:spcBef>
                <a:spcPts val="0"/>
              </a:spcBef>
              <a:spcAft>
                <a:spcPts val="0"/>
              </a:spcAft>
              <a:buClr>
                <a:schemeClr val="accent3"/>
              </a:buClr>
              <a:buSzPts val="13000"/>
              <a:buNone/>
              <a:defRPr sz="13000">
                <a:solidFill>
                  <a:schemeClr val="accent3"/>
                </a:solidFill>
              </a:defRPr>
            </a:lvl6pPr>
            <a:lvl7pPr lvl="6" algn="ctr">
              <a:lnSpc>
                <a:spcPct val="100000"/>
              </a:lnSpc>
              <a:spcBef>
                <a:spcPts val="0"/>
              </a:spcBef>
              <a:spcAft>
                <a:spcPts val="0"/>
              </a:spcAft>
              <a:buClr>
                <a:schemeClr val="accent3"/>
              </a:buClr>
              <a:buSzPts val="13000"/>
              <a:buNone/>
              <a:defRPr sz="13000">
                <a:solidFill>
                  <a:schemeClr val="accent3"/>
                </a:solidFill>
              </a:defRPr>
            </a:lvl7pPr>
            <a:lvl8pPr lvl="7" algn="ctr">
              <a:lnSpc>
                <a:spcPct val="100000"/>
              </a:lnSpc>
              <a:spcBef>
                <a:spcPts val="0"/>
              </a:spcBef>
              <a:spcAft>
                <a:spcPts val="0"/>
              </a:spcAft>
              <a:buClr>
                <a:schemeClr val="accent3"/>
              </a:buClr>
              <a:buSzPts val="13000"/>
              <a:buNone/>
              <a:defRPr sz="13000">
                <a:solidFill>
                  <a:schemeClr val="accent3"/>
                </a:solidFill>
              </a:defRPr>
            </a:lvl8pPr>
            <a:lvl9pPr lvl="8" algn="ctr">
              <a:lnSpc>
                <a:spcPct val="100000"/>
              </a:lnSpc>
              <a:spcBef>
                <a:spcPts val="0"/>
              </a:spcBef>
              <a:spcAft>
                <a:spcPts val="0"/>
              </a:spcAft>
              <a:buClr>
                <a:schemeClr val="accent3"/>
              </a:buClr>
              <a:buSzPts val="13000"/>
              <a:buNone/>
              <a:defRPr sz="13000">
                <a:solidFill>
                  <a:schemeClr val="accent3"/>
                </a:solidFill>
              </a:defRPr>
            </a:lvl9pPr>
          </a:lstStyle>
          <a:p>
            <a:r>
              <a:t>xx%</a:t>
            </a:r>
          </a:p>
        </p:txBody>
      </p:sp>
      <p:sp>
        <p:nvSpPr>
          <p:cNvPr id="58" name="Google Shape;58;p11"/>
          <p:cNvSpPr txBox="1">
            <a:spLocks noGrp="1"/>
          </p:cNvSpPr>
          <p:nvPr>
            <p:ph type="body" idx="1"/>
          </p:nvPr>
        </p:nvSpPr>
        <p:spPr>
          <a:xfrm>
            <a:off x="311700" y="2995650"/>
            <a:ext cx="8520600" cy="1071600"/>
          </a:xfrm>
          <a:prstGeom prst="rect">
            <a:avLst/>
          </a:prstGeom>
          <a:noFill/>
          <a:ln>
            <a:noFill/>
          </a:ln>
        </p:spPr>
        <p:txBody>
          <a:bodyPr spcFirstLastPara="1" wrap="square" lIns="91425" tIns="91425" rIns="91425" bIns="91425" anchor="t" anchorCtr="0">
            <a:norm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0"/>
              </a:spcBef>
              <a:spcAft>
                <a:spcPts val="0"/>
              </a:spcAft>
              <a:buSzPts val="1400"/>
              <a:buChar char="○"/>
              <a:defRPr/>
            </a:lvl2pPr>
            <a:lvl3pPr marL="1371600" lvl="2" indent="-317500" algn="ctr">
              <a:lnSpc>
                <a:spcPct val="115000"/>
              </a:lnSpc>
              <a:spcBef>
                <a:spcPts val="0"/>
              </a:spcBef>
              <a:spcAft>
                <a:spcPts val="0"/>
              </a:spcAft>
              <a:buSzPts val="1400"/>
              <a:buChar char="■"/>
              <a:defRPr/>
            </a:lvl3pPr>
            <a:lvl4pPr marL="1828800" lvl="3" indent="-317500" algn="ctr">
              <a:lnSpc>
                <a:spcPct val="115000"/>
              </a:lnSpc>
              <a:spcBef>
                <a:spcPts val="0"/>
              </a:spcBef>
              <a:spcAft>
                <a:spcPts val="0"/>
              </a:spcAft>
              <a:buSzPts val="1400"/>
              <a:buChar char="●"/>
              <a:defRPr/>
            </a:lvl4pPr>
            <a:lvl5pPr marL="2286000" lvl="4" indent="-317500" algn="ctr">
              <a:lnSpc>
                <a:spcPct val="115000"/>
              </a:lnSpc>
              <a:spcBef>
                <a:spcPts val="0"/>
              </a:spcBef>
              <a:spcAft>
                <a:spcPts val="0"/>
              </a:spcAft>
              <a:buSzPts val="1400"/>
              <a:buChar char="○"/>
              <a:defRPr/>
            </a:lvl5pPr>
            <a:lvl6pPr marL="2743200" lvl="5" indent="-317500" algn="ctr">
              <a:lnSpc>
                <a:spcPct val="115000"/>
              </a:lnSpc>
              <a:spcBef>
                <a:spcPts val="0"/>
              </a:spcBef>
              <a:spcAft>
                <a:spcPts val="0"/>
              </a:spcAft>
              <a:buSzPts val="1400"/>
              <a:buChar char="■"/>
              <a:defRPr/>
            </a:lvl6pPr>
            <a:lvl7pPr marL="3200400" lvl="6" indent="-317500" algn="ctr">
              <a:lnSpc>
                <a:spcPct val="115000"/>
              </a:lnSpc>
              <a:spcBef>
                <a:spcPts val="0"/>
              </a:spcBef>
              <a:spcAft>
                <a:spcPts val="0"/>
              </a:spcAft>
              <a:buSzPts val="1400"/>
              <a:buChar char="●"/>
              <a:defRPr/>
            </a:lvl7pPr>
            <a:lvl8pPr marL="3657600" lvl="7" indent="-317500" algn="ctr">
              <a:lnSpc>
                <a:spcPct val="115000"/>
              </a:lnSpc>
              <a:spcBef>
                <a:spcPts val="0"/>
              </a:spcBef>
              <a:spcAft>
                <a:spcPts val="0"/>
              </a:spcAft>
              <a:buSzPts val="1400"/>
              <a:buChar char="○"/>
              <a:defRPr/>
            </a:lvl8pPr>
            <a:lvl9pPr marL="4114800" lvl="8" indent="-317500" algn="ctr">
              <a:lnSpc>
                <a:spcPct val="115000"/>
              </a:lnSpc>
              <a:spcBef>
                <a:spcPts val="0"/>
              </a:spcBef>
              <a:spcAft>
                <a:spcPts val="0"/>
              </a:spcAft>
              <a:buSzPts val="1400"/>
              <a:buChar char="■"/>
              <a:defRPr/>
            </a:lvl9pPr>
          </a:lstStyle>
          <a:p>
            <a:endParaRPr/>
          </a:p>
        </p:txBody>
      </p:sp>
      <p:sp>
        <p:nvSpPr>
          <p:cNvPr id="59" name="Google Shape;59;p1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vi"/>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0"/>
        <p:cNvGrpSpPr/>
        <p:nvPr/>
      </p:nvGrpSpPr>
      <p:grpSpPr>
        <a:xfrm>
          <a:off x="0" y="0"/>
          <a:ext cx="0" cy="0"/>
          <a:chOff x="0" y="0"/>
          <a:chExt cx="0" cy="0"/>
        </a:xfrm>
      </p:grpSpPr>
      <p:sp>
        <p:nvSpPr>
          <p:cNvPr id="61" name="Google Shape;61;p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vi"/>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1"/>
        <p:cNvGrpSpPr/>
        <p:nvPr/>
      </p:nvGrpSpPr>
      <p:grpSpPr>
        <a:xfrm>
          <a:off x="0" y="0"/>
          <a:ext cx="0" cy="0"/>
          <a:chOff x="0" y="0"/>
          <a:chExt cx="0" cy="0"/>
        </a:xfrm>
      </p:grpSpPr>
      <p:sp>
        <p:nvSpPr>
          <p:cNvPr id="22" name="Google Shape;22;p3"/>
          <p:cNvSpPr/>
          <p:nvPr/>
        </p:nvSpPr>
        <p:spPr>
          <a:xfrm>
            <a:off x="-75" y="5045700"/>
            <a:ext cx="9144000" cy="978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 name="Google Shape;23;p3"/>
          <p:cNvSpPr txBox="1">
            <a:spLocks noGrp="1"/>
          </p:cNvSpPr>
          <p:nvPr>
            <p:ph type="title"/>
          </p:nvPr>
        </p:nvSpPr>
        <p:spPr>
          <a:xfrm>
            <a:off x="311700" y="445025"/>
            <a:ext cx="8520600" cy="7074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a:endParaRPr/>
          </a:p>
        </p:txBody>
      </p:sp>
      <p:sp>
        <p:nvSpPr>
          <p:cNvPr id="24" name="Google Shape;24;p3"/>
          <p:cNvSpPr txBox="1">
            <a:spLocks noGrp="1"/>
          </p:cNvSpPr>
          <p:nvPr>
            <p:ph type="body" idx="1"/>
          </p:nvPr>
        </p:nvSpPr>
        <p:spPr>
          <a:xfrm>
            <a:off x="311700" y="1266325"/>
            <a:ext cx="8520600" cy="3302700"/>
          </a:xfrm>
          <a:prstGeom prst="rect">
            <a:avLst/>
          </a:prstGeom>
          <a:noFill/>
          <a:ln>
            <a:noFill/>
          </a:ln>
        </p:spPr>
        <p:txBody>
          <a:bodyPr spcFirstLastPara="1" wrap="square" lIns="91425" tIns="91425" rIns="91425" bIns="91425" anchor="t"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25" name="Google Shape;25;p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vi"/>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6"/>
        <p:cNvGrpSpPr/>
        <p:nvPr/>
      </p:nvGrpSpPr>
      <p:grpSpPr>
        <a:xfrm>
          <a:off x="0" y="0"/>
          <a:ext cx="0" cy="0"/>
          <a:chOff x="0" y="0"/>
          <a:chExt cx="0" cy="0"/>
        </a:xfrm>
      </p:grpSpPr>
      <p:sp>
        <p:nvSpPr>
          <p:cNvPr id="27" name="Google Shape;27;p4"/>
          <p:cNvSpPr/>
          <p:nvPr/>
        </p:nvSpPr>
        <p:spPr>
          <a:xfrm>
            <a:off x="-50" y="2571900"/>
            <a:ext cx="9144000" cy="25716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 name="Google Shape;28;p4"/>
          <p:cNvSpPr txBox="1">
            <a:spLocks noGrp="1"/>
          </p:cNvSpPr>
          <p:nvPr>
            <p:ph type="title"/>
          </p:nvPr>
        </p:nvSpPr>
        <p:spPr>
          <a:xfrm>
            <a:off x="311700" y="814800"/>
            <a:ext cx="8571300" cy="942000"/>
          </a:xfrm>
          <a:prstGeom prst="rect">
            <a:avLst/>
          </a:prstGeom>
          <a:noFill/>
          <a:ln>
            <a:noFill/>
          </a:ln>
        </p:spPr>
        <p:txBody>
          <a:bodyPr spcFirstLastPara="1" wrap="square" lIns="91425" tIns="91425" rIns="91425" bIns="91425" anchor="ctr" anchorCtr="0">
            <a:normAutofit/>
          </a:bodyPr>
          <a:lstStyle>
            <a:lvl1pPr lvl="0" algn="ctr">
              <a:lnSpc>
                <a:spcPct val="100000"/>
              </a:lnSpc>
              <a:spcBef>
                <a:spcPts val="0"/>
              </a:spcBef>
              <a:spcAft>
                <a:spcPts val="0"/>
              </a:spcAft>
              <a:buSzPts val="3600"/>
              <a:buNone/>
              <a:defRPr/>
            </a:lvl1pPr>
            <a:lvl2pPr lvl="1" algn="ctr">
              <a:lnSpc>
                <a:spcPct val="100000"/>
              </a:lnSpc>
              <a:spcBef>
                <a:spcPts val="0"/>
              </a:spcBef>
              <a:spcAft>
                <a:spcPts val="0"/>
              </a:spcAft>
              <a:buSzPts val="3600"/>
              <a:buNone/>
              <a:defRPr/>
            </a:lvl2pPr>
            <a:lvl3pPr lvl="2" algn="ctr">
              <a:lnSpc>
                <a:spcPct val="100000"/>
              </a:lnSpc>
              <a:spcBef>
                <a:spcPts val="0"/>
              </a:spcBef>
              <a:spcAft>
                <a:spcPts val="0"/>
              </a:spcAft>
              <a:buSzPts val="3600"/>
              <a:buNone/>
              <a:defRPr/>
            </a:lvl3pPr>
            <a:lvl4pPr lvl="3" algn="ctr">
              <a:lnSpc>
                <a:spcPct val="100000"/>
              </a:lnSpc>
              <a:spcBef>
                <a:spcPts val="0"/>
              </a:spcBef>
              <a:spcAft>
                <a:spcPts val="0"/>
              </a:spcAft>
              <a:buSzPts val="3600"/>
              <a:buNone/>
              <a:defRPr/>
            </a:lvl4pPr>
            <a:lvl5pPr lvl="4" algn="ctr">
              <a:lnSpc>
                <a:spcPct val="100000"/>
              </a:lnSpc>
              <a:spcBef>
                <a:spcPts val="0"/>
              </a:spcBef>
              <a:spcAft>
                <a:spcPts val="0"/>
              </a:spcAft>
              <a:buSzPts val="3600"/>
              <a:buNone/>
              <a:defRPr/>
            </a:lvl5pPr>
            <a:lvl6pPr lvl="5" algn="ctr">
              <a:lnSpc>
                <a:spcPct val="100000"/>
              </a:lnSpc>
              <a:spcBef>
                <a:spcPts val="0"/>
              </a:spcBef>
              <a:spcAft>
                <a:spcPts val="0"/>
              </a:spcAft>
              <a:buSzPts val="3600"/>
              <a:buNone/>
              <a:defRPr/>
            </a:lvl6pPr>
            <a:lvl7pPr lvl="6" algn="ctr">
              <a:lnSpc>
                <a:spcPct val="100000"/>
              </a:lnSpc>
              <a:spcBef>
                <a:spcPts val="0"/>
              </a:spcBef>
              <a:spcAft>
                <a:spcPts val="0"/>
              </a:spcAft>
              <a:buSzPts val="3600"/>
              <a:buNone/>
              <a:defRPr/>
            </a:lvl7pPr>
            <a:lvl8pPr lvl="7" algn="ctr">
              <a:lnSpc>
                <a:spcPct val="100000"/>
              </a:lnSpc>
              <a:spcBef>
                <a:spcPts val="0"/>
              </a:spcBef>
              <a:spcAft>
                <a:spcPts val="0"/>
              </a:spcAft>
              <a:buSzPts val="3600"/>
              <a:buNone/>
              <a:defRPr/>
            </a:lvl8pPr>
            <a:lvl9pPr lvl="8" algn="ctr">
              <a:lnSpc>
                <a:spcPct val="100000"/>
              </a:lnSpc>
              <a:spcBef>
                <a:spcPts val="0"/>
              </a:spcBef>
              <a:spcAft>
                <a:spcPts val="0"/>
              </a:spcAft>
              <a:buSzPts val="3600"/>
              <a:buNone/>
              <a:defRPr/>
            </a:lvl9pPr>
          </a:lstStyle>
          <a:p>
            <a:endParaRPr/>
          </a:p>
        </p:txBody>
      </p:sp>
      <p:sp>
        <p:nvSpPr>
          <p:cNvPr id="29" name="Google Shape;29;p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Open Sans"/>
                <a:ea typeface="Open Sans"/>
                <a:cs typeface="Open Sans"/>
                <a:sym typeface="Open Sans"/>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Open Sans"/>
                <a:ea typeface="Open Sans"/>
                <a:cs typeface="Open Sans"/>
                <a:sym typeface="Open Sans"/>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Open Sans"/>
                <a:ea typeface="Open Sans"/>
                <a:cs typeface="Open Sans"/>
                <a:sym typeface="Open Sans"/>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Open Sans"/>
                <a:ea typeface="Open Sans"/>
                <a:cs typeface="Open Sans"/>
                <a:sym typeface="Open Sans"/>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Open Sans"/>
                <a:ea typeface="Open Sans"/>
                <a:cs typeface="Open Sans"/>
                <a:sym typeface="Open Sans"/>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Open Sans"/>
                <a:ea typeface="Open Sans"/>
                <a:cs typeface="Open Sans"/>
                <a:sym typeface="Open Sans"/>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Open Sans"/>
                <a:ea typeface="Open Sans"/>
                <a:cs typeface="Open Sans"/>
                <a:sym typeface="Open Sans"/>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Open Sans"/>
                <a:ea typeface="Open Sans"/>
                <a:cs typeface="Open Sans"/>
                <a:sym typeface="Open Sans"/>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vi"/>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0"/>
        <p:cNvGrpSpPr/>
        <p:nvPr/>
      </p:nvGrpSpPr>
      <p:grpSpPr>
        <a:xfrm>
          <a:off x="0" y="0"/>
          <a:ext cx="0" cy="0"/>
          <a:chOff x="0" y="0"/>
          <a:chExt cx="0" cy="0"/>
        </a:xfrm>
      </p:grpSpPr>
      <p:sp>
        <p:nvSpPr>
          <p:cNvPr id="31" name="Google Shape;31;p5"/>
          <p:cNvSpPr txBox="1">
            <a:spLocks noGrp="1"/>
          </p:cNvSpPr>
          <p:nvPr>
            <p:ph type="title"/>
          </p:nvPr>
        </p:nvSpPr>
        <p:spPr>
          <a:xfrm>
            <a:off x="311700" y="445025"/>
            <a:ext cx="8520600" cy="7074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a:endParaRPr/>
          </a:p>
        </p:txBody>
      </p:sp>
      <p:sp>
        <p:nvSpPr>
          <p:cNvPr id="32" name="Google Shape;32;p5"/>
          <p:cNvSpPr txBox="1">
            <a:spLocks noGrp="1"/>
          </p:cNvSpPr>
          <p:nvPr>
            <p:ph type="body" idx="1"/>
          </p:nvPr>
        </p:nvSpPr>
        <p:spPr>
          <a:xfrm>
            <a:off x="311700" y="1266175"/>
            <a:ext cx="3999900" cy="33027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33" name="Google Shape;33;p5"/>
          <p:cNvSpPr txBox="1">
            <a:spLocks noGrp="1"/>
          </p:cNvSpPr>
          <p:nvPr>
            <p:ph type="body" idx="2"/>
          </p:nvPr>
        </p:nvSpPr>
        <p:spPr>
          <a:xfrm>
            <a:off x="4832400" y="1266175"/>
            <a:ext cx="3999900" cy="33027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34" name="Google Shape;34;p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vi"/>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5"/>
        <p:cNvGrpSpPr/>
        <p:nvPr/>
      </p:nvGrpSpPr>
      <p:grpSpPr>
        <a:xfrm>
          <a:off x="0" y="0"/>
          <a:ext cx="0" cy="0"/>
          <a:chOff x="0" y="0"/>
          <a:chExt cx="0" cy="0"/>
        </a:xfrm>
      </p:grpSpPr>
      <p:sp>
        <p:nvSpPr>
          <p:cNvPr id="36" name="Google Shape;36;p6"/>
          <p:cNvSpPr txBox="1">
            <a:spLocks noGrp="1"/>
          </p:cNvSpPr>
          <p:nvPr>
            <p:ph type="title"/>
          </p:nvPr>
        </p:nvSpPr>
        <p:spPr>
          <a:xfrm>
            <a:off x="311700" y="445025"/>
            <a:ext cx="8520600" cy="7074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a:endParaRPr/>
          </a:p>
        </p:txBody>
      </p:sp>
      <p:sp>
        <p:nvSpPr>
          <p:cNvPr id="37" name="Google Shape;37;p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vi"/>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8"/>
        <p:cNvGrpSpPr/>
        <p:nvPr/>
      </p:nvGrpSpPr>
      <p:grpSpPr>
        <a:xfrm>
          <a:off x="0" y="0"/>
          <a:ext cx="0" cy="0"/>
          <a:chOff x="0" y="0"/>
          <a:chExt cx="0" cy="0"/>
        </a:xfrm>
      </p:grpSpPr>
      <p:sp>
        <p:nvSpPr>
          <p:cNvPr id="39" name="Google Shape;39;p7"/>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40" name="Google Shape;40;p7"/>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rm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41" name="Google Shape;41;p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vi"/>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6"/>
        </a:solidFill>
        <a:effectLst/>
      </p:bgPr>
    </p:bg>
    <p:spTree>
      <p:nvGrpSpPr>
        <p:cNvPr id="1" name="Shape 42"/>
        <p:cNvGrpSpPr/>
        <p:nvPr/>
      </p:nvGrpSpPr>
      <p:grpSpPr>
        <a:xfrm>
          <a:off x="0" y="0"/>
          <a:ext cx="0" cy="0"/>
          <a:chOff x="0" y="0"/>
          <a:chExt cx="0" cy="0"/>
        </a:xfrm>
      </p:grpSpPr>
      <p:sp>
        <p:nvSpPr>
          <p:cNvPr id="43" name="Google Shape;43;p8"/>
          <p:cNvSpPr txBox="1">
            <a:spLocks noGrp="1"/>
          </p:cNvSpPr>
          <p:nvPr>
            <p:ph type="title"/>
          </p:nvPr>
        </p:nvSpPr>
        <p:spPr>
          <a:xfrm>
            <a:off x="490250" y="526350"/>
            <a:ext cx="5613600" cy="40908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Clr>
                <a:schemeClr val="dk2"/>
              </a:buClr>
              <a:buSzPts val="5400"/>
              <a:buNone/>
              <a:defRPr sz="5400" b="0">
                <a:solidFill>
                  <a:schemeClr val="dk2"/>
                </a:solidFill>
              </a:defRPr>
            </a:lvl1pPr>
            <a:lvl2pPr lvl="1" algn="l">
              <a:lnSpc>
                <a:spcPct val="100000"/>
              </a:lnSpc>
              <a:spcBef>
                <a:spcPts val="0"/>
              </a:spcBef>
              <a:spcAft>
                <a:spcPts val="0"/>
              </a:spcAft>
              <a:buClr>
                <a:schemeClr val="dk2"/>
              </a:buClr>
              <a:buSzPts val="5400"/>
              <a:buNone/>
              <a:defRPr sz="5400" b="0">
                <a:solidFill>
                  <a:schemeClr val="dk2"/>
                </a:solidFill>
              </a:defRPr>
            </a:lvl2pPr>
            <a:lvl3pPr lvl="2" algn="l">
              <a:lnSpc>
                <a:spcPct val="100000"/>
              </a:lnSpc>
              <a:spcBef>
                <a:spcPts val="0"/>
              </a:spcBef>
              <a:spcAft>
                <a:spcPts val="0"/>
              </a:spcAft>
              <a:buClr>
                <a:schemeClr val="dk2"/>
              </a:buClr>
              <a:buSzPts val="5400"/>
              <a:buNone/>
              <a:defRPr sz="5400" b="0">
                <a:solidFill>
                  <a:schemeClr val="dk2"/>
                </a:solidFill>
              </a:defRPr>
            </a:lvl3pPr>
            <a:lvl4pPr lvl="3" algn="l">
              <a:lnSpc>
                <a:spcPct val="100000"/>
              </a:lnSpc>
              <a:spcBef>
                <a:spcPts val="0"/>
              </a:spcBef>
              <a:spcAft>
                <a:spcPts val="0"/>
              </a:spcAft>
              <a:buClr>
                <a:schemeClr val="dk2"/>
              </a:buClr>
              <a:buSzPts val="5400"/>
              <a:buNone/>
              <a:defRPr sz="5400" b="0">
                <a:solidFill>
                  <a:schemeClr val="dk2"/>
                </a:solidFill>
              </a:defRPr>
            </a:lvl4pPr>
            <a:lvl5pPr lvl="4" algn="l">
              <a:lnSpc>
                <a:spcPct val="100000"/>
              </a:lnSpc>
              <a:spcBef>
                <a:spcPts val="0"/>
              </a:spcBef>
              <a:spcAft>
                <a:spcPts val="0"/>
              </a:spcAft>
              <a:buClr>
                <a:schemeClr val="dk2"/>
              </a:buClr>
              <a:buSzPts val="5400"/>
              <a:buNone/>
              <a:defRPr sz="5400" b="0">
                <a:solidFill>
                  <a:schemeClr val="dk2"/>
                </a:solidFill>
              </a:defRPr>
            </a:lvl5pPr>
            <a:lvl6pPr lvl="5" algn="l">
              <a:lnSpc>
                <a:spcPct val="100000"/>
              </a:lnSpc>
              <a:spcBef>
                <a:spcPts val="0"/>
              </a:spcBef>
              <a:spcAft>
                <a:spcPts val="0"/>
              </a:spcAft>
              <a:buClr>
                <a:schemeClr val="dk2"/>
              </a:buClr>
              <a:buSzPts val="5400"/>
              <a:buNone/>
              <a:defRPr sz="5400" b="0">
                <a:solidFill>
                  <a:schemeClr val="dk2"/>
                </a:solidFill>
              </a:defRPr>
            </a:lvl6pPr>
            <a:lvl7pPr lvl="6" algn="l">
              <a:lnSpc>
                <a:spcPct val="100000"/>
              </a:lnSpc>
              <a:spcBef>
                <a:spcPts val="0"/>
              </a:spcBef>
              <a:spcAft>
                <a:spcPts val="0"/>
              </a:spcAft>
              <a:buClr>
                <a:schemeClr val="dk2"/>
              </a:buClr>
              <a:buSzPts val="5400"/>
              <a:buNone/>
              <a:defRPr sz="5400" b="0">
                <a:solidFill>
                  <a:schemeClr val="dk2"/>
                </a:solidFill>
              </a:defRPr>
            </a:lvl7pPr>
            <a:lvl8pPr lvl="7" algn="l">
              <a:lnSpc>
                <a:spcPct val="100000"/>
              </a:lnSpc>
              <a:spcBef>
                <a:spcPts val="0"/>
              </a:spcBef>
              <a:spcAft>
                <a:spcPts val="0"/>
              </a:spcAft>
              <a:buClr>
                <a:schemeClr val="dk2"/>
              </a:buClr>
              <a:buSzPts val="5400"/>
              <a:buNone/>
              <a:defRPr sz="5400" b="0">
                <a:solidFill>
                  <a:schemeClr val="dk2"/>
                </a:solidFill>
              </a:defRPr>
            </a:lvl8pPr>
            <a:lvl9pPr lvl="8" algn="l">
              <a:lnSpc>
                <a:spcPct val="100000"/>
              </a:lnSpc>
              <a:spcBef>
                <a:spcPts val="0"/>
              </a:spcBef>
              <a:spcAft>
                <a:spcPts val="0"/>
              </a:spcAft>
              <a:buClr>
                <a:schemeClr val="dk2"/>
              </a:buClr>
              <a:buSzPts val="5400"/>
              <a:buNone/>
              <a:defRPr sz="5400" b="0">
                <a:solidFill>
                  <a:schemeClr val="dk2"/>
                </a:solidFill>
              </a:defRPr>
            </a:lvl9pPr>
          </a:lstStyle>
          <a:p>
            <a:endParaRPr/>
          </a:p>
        </p:txBody>
      </p:sp>
      <p:sp>
        <p:nvSpPr>
          <p:cNvPr id="44" name="Google Shape;44;p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vi"/>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5"/>
        <p:cNvGrpSpPr/>
        <p:nvPr/>
      </p:nvGrpSpPr>
      <p:grpSpPr>
        <a:xfrm>
          <a:off x="0" y="0"/>
          <a:ext cx="0" cy="0"/>
          <a:chOff x="0" y="0"/>
          <a:chExt cx="0" cy="0"/>
        </a:xfrm>
      </p:grpSpPr>
      <p:sp>
        <p:nvSpPr>
          <p:cNvPr id="46" name="Google Shape;46;p9"/>
          <p:cNvSpPr/>
          <p:nvPr/>
        </p:nvSpPr>
        <p:spPr>
          <a:xfrm>
            <a:off x="4572000" y="0"/>
            <a:ext cx="4572000" cy="51435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47" name="Google Shape;47;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48" name="Google Shape;48;p9"/>
          <p:cNvSpPr txBox="1">
            <a:spLocks noGrp="1"/>
          </p:cNvSpPr>
          <p:nvPr>
            <p:ph type="title"/>
          </p:nvPr>
        </p:nvSpPr>
        <p:spPr>
          <a:xfrm>
            <a:off x="265500" y="1039675"/>
            <a:ext cx="4045200" cy="16758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49" name="Google Shape;49;p9"/>
          <p:cNvSpPr txBox="1">
            <a:spLocks noGrp="1"/>
          </p:cNvSpPr>
          <p:nvPr>
            <p:ph type="subTitle" idx="1"/>
          </p:nvPr>
        </p:nvSpPr>
        <p:spPr>
          <a:xfrm>
            <a:off x="265500" y="2726875"/>
            <a:ext cx="4045200" cy="12351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50" name="Google Shape;50;p9"/>
          <p:cNvSpPr txBox="1">
            <a:spLocks noGrp="1"/>
          </p:cNvSpPr>
          <p:nvPr>
            <p:ph type="body" idx="2"/>
          </p:nvPr>
        </p:nvSpPr>
        <p:spPr>
          <a:xfrm>
            <a:off x="4939500" y="724200"/>
            <a:ext cx="3837000" cy="3695100"/>
          </a:xfrm>
          <a:prstGeom prst="rect">
            <a:avLst/>
          </a:prstGeom>
          <a:noFill/>
          <a:ln>
            <a:noFill/>
          </a:ln>
        </p:spPr>
        <p:txBody>
          <a:bodyPr spcFirstLastPara="1" wrap="square" lIns="91425" tIns="91425" rIns="91425" bIns="91425" anchor="ctr" anchorCtr="0">
            <a:normAutofit/>
          </a:bodyPr>
          <a:lstStyle>
            <a:lvl1pPr marL="457200" lvl="0" indent="-342900" algn="l">
              <a:lnSpc>
                <a:spcPct val="115000"/>
              </a:lnSpc>
              <a:spcBef>
                <a:spcPts val="0"/>
              </a:spcBef>
              <a:spcAft>
                <a:spcPts val="0"/>
              </a:spcAft>
              <a:buClr>
                <a:schemeClr val="lt1"/>
              </a:buClr>
              <a:buSzPts val="1800"/>
              <a:buChar char="●"/>
              <a:defRPr>
                <a:solidFill>
                  <a:schemeClr val="lt1"/>
                </a:solidFill>
              </a:defRPr>
            </a:lvl1pPr>
            <a:lvl2pPr marL="914400" lvl="1" indent="-317500" algn="l">
              <a:lnSpc>
                <a:spcPct val="115000"/>
              </a:lnSpc>
              <a:spcBef>
                <a:spcPts val="0"/>
              </a:spcBef>
              <a:spcAft>
                <a:spcPts val="0"/>
              </a:spcAft>
              <a:buClr>
                <a:schemeClr val="lt1"/>
              </a:buClr>
              <a:buSzPts val="1400"/>
              <a:buChar char="○"/>
              <a:defRPr>
                <a:solidFill>
                  <a:schemeClr val="lt1"/>
                </a:solidFill>
              </a:defRPr>
            </a:lvl2pPr>
            <a:lvl3pPr marL="1371600" lvl="2" indent="-317500" algn="l">
              <a:lnSpc>
                <a:spcPct val="115000"/>
              </a:lnSpc>
              <a:spcBef>
                <a:spcPts val="0"/>
              </a:spcBef>
              <a:spcAft>
                <a:spcPts val="0"/>
              </a:spcAft>
              <a:buClr>
                <a:schemeClr val="lt1"/>
              </a:buClr>
              <a:buSzPts val="1400"/>
              <a:buChar char="■"/>
              <a:defRPr>
                <a:solidFill>
                  <a:schemeClr val="lt1"/>
                </a:solidFill>
              </a:defRPr>
            </a:lvl3pPr>
            <a:lvl4pPr marL="1828800" lvl="3" indent="-317500" algn="l">
              <a:lnSpc>
                <a:spcPct val="115000"/>
              </a:lnSpc>
              <a:spcBef>
                <a:spcPts val="0"/>
              </a:spcBef>
              <a:spcAft>
                <a:spcPts val="0"/>
              </a:spcAft>
              <a:buClr>
                <a:schemeClr val="lt1"/>
              </a:buClr>
              <a:buSzPts val="1400"/>
              <a:buChar char="●"/>
              <a:defRPr>
                <a:solidFill>
                  <a:schemeClr val="lt1"/>
                </a:solidFill>
              </a:defRPr>
            </a:lvl4pPr>
            <a:lvl5pPr marL="2286000" lvl="4" indent="-317500" algn="l">
              <a:lnSpc>
                <a:spcPct val="115000"/>
              </a:lnSpc>
              <a:spcBef>
                <a:spcPts val="0"/>
              </a:spcBef>
              <a:spcAft>
                <a:spcPts val="0"/>
              </a:spcAft>
              <a:buClr>
                <a:schemeClr val="lt1"/>
              </a:buClr>
              <a:buSzPts val="1400"/>
              <a:buChar char="○"/>
              <a:defRPr>
                <a:solidFill>
                  <a:schemeClr val="lt1"/>
                </a:solidFill>
              </a:defRPr>
            </a:lvl5pPr>
            <a:lvl6pPr marL="2743200" lvl="5" indent="-317500" algn="l">
              <a:lnSpc>
                <a:spcPct val="115000"/>
              </a:lnSpc>
              <a:spcBef>
                <a:spcPts val="0"/>
              </a:spcBef>
              <a:spcAft>
                <a:spcPts val="0"/>
              </a:spcAft>
              <a:buClr>
                <a:schemeClr val="lt1"/>
              </a:buClr>
              <a:buSzPts val="1400"/>
              <a:buChar char="■"/>
              <a:defRPr>
                <a:solidFill>
                  <a:schemeClr val="lt1"/>
                </a:solidFill>
              </a:defRPr>
            </a:lvl6pPr>
            <a:lvl7pPr marL="3200400" lvl="6" indent="-317500" algn="l">
              <a:lnSpc>
                <a:spcPct val="115000"/>
              </a:lnSpc>
              <a:spcBef>
                <a:spcPts val="0"/>
              </a:spcBef>
              <a:spcAft>
                <a:spcPts val="0"/>
              </a:spcAft>
              <a:buClr>
                <a:schemeClr val="lt1"/>
              </a:buClr>
              <a:buSzPts val="1400"/>
              <a:buChar char="●"/>
              <a:defRPr>
                <a:solidFill>
                  <a:schemeClr val="lt1"/>
                </a:solidFill>
              </a:defRPr>
            </a:lvl7pPr>
            <a:lvl8pPr marL="3657600" lvl="7" indent="-317500" algn="l">
              <a:lnSpc>
                <a:spcPct val="115000"/>
              </a:lnSpc>
              <a:spcBef>
                <a:spcPts val="0"/>
              </a:spcBef>
              <a:spcAft>
                <a:spcPts val="0"/>
              </a:spcAft>
              <a:buClr>
                <a:schemeClr val="lt1"/>
              </a:buClr>
              <a:buSzPts val="1400"/>
              <a:buChar char="○"/>
              <a:defRPr>
                <a:solidFill>
                  <a:schemeClr val="lt1"/>
                </a:solidFill>
              </a:defRPr>
            </a:lvl8pPr>
            <a:lvl9pPr marL="4114800" lvl="8" indent="-317500" algn="l">
              <a:lnSpc>
                <a:spcPct val="115000"/>
              </a:lnSpc>
              <a:spcBef>
                <a:spcPts val="0"/>
              </a:spcBef>
              <a:spcAft>
                <a:spcPts val="0"/>
              </a:spcAft>
              <a:buClr>
                <a:schemeClr val="lt1"/>
              </a:buClr>
              <a:buSzPts val="1400"/>
              <a:buChar char="■"/>
              <a:defRPr>
                <a:solidFill>
                  <a:schemeClr val="lt1"/>
                </a:solidFill>
              </a:defRPr>
            </a:lvl9pPr>
          </a:lstStyle>
          <a:p>
            <a:endParaRPr/>
          </a:p>
        </p:txBody>
      </p:sp>
      <p:sp>
        <p:nvSpPr>
          <p:cNvPr id="51" name="Google Shape;51;p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Open Sans"/>
                <a:ea typeface="Open Sans"/>
                <a:cs typeface="Open Sans"/>
                <a:sym typeface="Open Sans"/>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Open Sans"/>
                <a:ea typeface="Open Sans"/>
                <a:cs typeface="Open Sans"/>
                <a:sym typeface="Open Sans"/>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Open Sans"/>
                <a:ea typeface="Open Sans"/>
                <a:cs typeface="Open Sans"/>
                <a:sym typeface="Open Sans"/>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Open Sans"/>
                <a:ea typeface="Open Sans"/>
                <a:cs typeface="Open Sans"/>
                <a:sym typeface="Open Sans"/>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Open Sans"/>
                <a:ea typeface="Open Sans"/>
                <a:cs typeface="Open Sans"/>
                <a:sym typeface="Open Sans"/>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Open Sans"/>
                <a:ea typeface="Open Sans"/>
                <a:cs typeface="Open Sans"/>
                <a:sym typeface="Open Sans"/>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Open Sans"/>
                <a:ea typeface="Open Sans"/>
                <a:cs typeface="Open Sans"/>
                <a:sym typeface="Open Sans"/>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Open Sans"/>
                <a:ea typeface="Open Sans"/>
                <a:cs typeface="Open Sans"/>
                <a:sym typeface="Open Sans"/>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vi"/>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2"/>
        <p:cNvGrpSpPr/>
        <p:nvPr/>
      </p:nvGrpSpPr>
      <p:grpSpPr>
        <a:xfrm>
          <a:off x="0" y="0"/>
          <a:ext cx="0" cy="0"/>
          <a:chOff x="0" y="0"/>
          <a:chExt cx="0" cy="0"/>
        </a:xfrm>
      </p:grpSpPr>
      <p:sp>
        <p:nvSpPr>
          <p:cNvPr id="53" name="Google Shape;53;p10"/>
          <p:cNvSpPr txBox="1">
            <a:spLocks noGrp="1"/>
          </p:cNvSpPr>
          <p:nvPr>
            <p:ph type="body" idx="1"/>
          </p:nvPr>
        </p:nvSpPr>
        <p:spPr>
          <a:xfrm>
            <a:off x="311700" y="4230725"/>
            <a:ext cx="5998800" cy="598800"/>
          </a:xfrm>
          <a:prstGeom prst="rect">
            <a:avLst/>
          </a:prstGeom>
          <a:noFill/>
          <a:ln>
            <a:noFill/>
          </a:ln>
        </p:spPr>
        <p:txBody>
          <a:bodyPr spcFirstLastPara="1" wrap="square" lIns="91425" tIns="91425" rIns="91425" bIns="91425" anchor="ctr" anchorCtr="0">
            <a:normAutofit/>
          </a:bodyPr>
          <a:lstStyle>
            <a:lvl1pPr marL="457200" lvl="0" indent="-228600" algn="l">
              <a:lnSpc>
                <a:spcPct val="100000"/>
              </a:lnSpc>
              <a:spcBef>
                <a:spcPts val="0"/>
              </a:spcBef>
              <a:spcAft>
                <a:spcPts val="0"/>
              </a:spcAft>
              <a:buSzPts val="2400"/>
              <a:buFont typeface="PT Sans Narrow"/>
              <a:buNone/>
              <a:defRPr sz="2400">
                <a:latin typeface="PT Sans Narrow"/>
                <a:ea typeface="PT Sans Narrow"/>
                <a:cs typeface="PT Sans Narrow"/>
                <a:sym typeface="PT Sans Narrow"/>
              </a:defRPr>
            </a:lvl1pPr>
          </a:lstStyle>
          <a:p>
            <a:endParaRPr/>
          </a:p>
        </p:txBody>
      </p:sp>
      <p:sp>
        <p:nvSpPr>
          <p:cNvPr id="54" name="Google Shape;54;p1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vi"/>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tropic">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707400"/>
          </a:xfrm>
          <a:prstGeom prst="rect">
            <a:avLst/>
          </a:prstGeom>
          <a:noFill/>
          <a:ln>
            <a:noFill/>
          </a:ln>
        </p:spPr>
        <p:txBody>
          <a:bodyPr spcFirstLastPara="1" wrap="square" lIns="91425" tIns="91425" rIns="91425" bIns="91425" anchor="t" anchorCtr="0">
            <a:normAutofit/>
          </a:bodyPr>
          <a:lstStyle>
            <a:lvl1pPr marR="0" lvl="0"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1pPr>
            <a:lvl2pPr marR="0" lvl="1"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2pPr>
            <a:lvl3pPr marR="0" lvl="2"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3pPr>
            <a:lvl4pPr marR="0" lvl="3"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4pPr>
            <a:lvl5pPr marR="0" lvl="4"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5pPr>
            <a:lvl6pPr marR="0" lvl="5"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6pPr>
            <a:lvl7pPr marR="0" lvl="6"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7pPr>
            <a:lvl8pPr marR="0" lvl="7"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8pPr>
            <a:lvl9pPr marR="0" lvl="8"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9pPr>
          </a:lstStyle>
          <a:p>
            <a:endParaRPr/>
          </a:p>
        </p:txBody>
      </p:sp>
      <p:sp>
        <p:nvSpPr>
          <p:cNvPr id="7" name="Google Shape;7;p1"/>
          <p:cNvSpPr txBox="1">
            <a:spLocks noGrp="1"/>
          </p:cNvSpPr>
          <p:nvPr>
            <p:ph type="body" idx="1"/>
          </p:nvPr>
        </p:nvSpPr>
        <p:spPr>
          <a:xfrm>
            <a:off x="311700" y="1266325"/>
            <a:ext cx="8520600" cy="3302700"/>
          </a:xfrm>
          <a:prstGeom prst="rect">
            <a:avLst/>
          </a:prstGeom>
          <a:noFill/>
          <a:ln>
            <a:noFill/>
          </a:ln>
        </p:spPr>
        <p:txBody>
          <a:bodyPr spcFirstLastPara="1" wrap="square" lIns="91425" tIns="91425" rIns="91425" bIns="91425" anchor="t" anchorCtr="0">
            <a:normAutofit/>
          </a:bodyPr>
          <a:lstStyle>
            <a:lvl1pPr marL="457200" marR="0" lvl="0" indent="-342900" algn="l" rtl="0">
              <a:lnSpc>
                <a:spcPct val="115000"/>
              </a:lnSpc>
              <a:spcBef>
                <a:spcPts val="0"/>
              </a:spcBef>
              <a:spcAft>
                <a:spcPts val="0"/>
              </a:spcAft>
              <a:buClr>
                <a:schemeClr val="dk2"/>
              </a:buClr>
              <a:buSzPts val="1800"/>
              <a:buFont typeface="Open Sans"/>
              <a:buChar char="●"/>
              <a:defRPr sz="1800" b="0" i="0" u="none" strike="noStrike" cap="none">
                <a:solidFill>
                  <a:schemeClr val="dk2"/>
                </a:solidFill>
                <a:latin typeface="Open Sans"/>
                <a:ea typeface="Open Sans"/>
                <a:cs typeface="Open Sans"/>
                <a:sym typeface="Open Sans"/>
              </a:defRPr>
            </a:lvl1pPr>
            <a:lvl2pPr marL="914400" marR="0" lvl="1" indent="-317500" algn="l" rtl="0">
              <a:lnSpc>
                <a:spcPct val="115000"/>
              </a:lnSpc>
              <a:spcBef>
                <a:spcPts val="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2pPr>
            <a:lvl3pPr marL="1371600" marR="0" lvl="2" indent="-317500" algn="l" rtl="0">
              <a:lnSpc>
                <a:spcPct val="115000"/>
              </a:lnSpc>
              <a:spcBef>
                <a:spcPts val="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3pPr>
            <a:lvl4pPr marL="1828800" marR="0" lvl="3" indent="-317500" algn="l" rtl="0">
              <a:lnSpc>
                <a:spcPct val="115000"/>
              </a:lnSpc>
              <a:spcBef>
                <a:spcPts val="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4pPr>
            <a:lvl5pPr marL="2286000" marR="0" lvl="4" indent="-317500" algn="l" rtl="0">
              <a:lnSpc>
                <a:spcPct val="115000"/>
              </a:lnSpc>
              <a:spcBef>
                <a:spcPts val="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5pPr>
            <a:lvl6pPr marL="2743200" marR="0" lvl="5" indent="-317500" algn="l" rtl="0">
              <a:lnSpc>
                <a:spcPct val="115000"/>
              </a:lnSpc>
              <a:spcBef>
                <a:spcPts val="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6pPr>
            <a:lvl7pPr marL="3200400" marR="0" lvl="6" indent="-317500" algn="l" rtl="0">
              <a:lnSpc>
                <a:spcPct val="115000"/>
              </a:lnSpc>
              <a:spcBef>
                <a:spcPts val="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7pPr>
            <a:lvl8pPr marL="3657600" marR="0" lvl="7" indent="-317500" algn="l" rtl="0">
              <a:lnSpc>
                <a:spcPct val="115000"/>
              </a:lnSpc>
              <a:spcBef>
                <a:spcPts val="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8pPr>
            <a:lvl9pPr marL="4114800" marR="0" lvl="8" indent="-317500" algn="l" rtl="0">
              <a:lnSpc>
                <a:spcPct val="115000"/>
              </a:lnSpc>
              <a:spcBef>
                <a:spcPts val="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vi"/>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hyperlink" Target="https://www.youtube.com/watch?v=Lym-1Q57QC4&amp;ab_channel=DrAlanD.Thompson"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hyperlink" Target="https://www.youtube.com/watch?v=tF4DML7FIWk"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hyperlink" Target="https://www.youtube.com/watch?v=yUszJyS3d7A&amp;ab_channel=EngineeredArts"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hyperlink" Target="https://www.youtube.com/watch?v=TU1gMloI0kc&amp;ab_channel=MagnaAI"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hyperlink" Target="https://twitter.com/Evolving_AI/status/1759193785257394586"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hyperlink" Target="https://www.youtube.com/watch?v=ToS17oC3NYA"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www.youtube.com/watch?v=2ts7Gxx2uc8" TargetMode="External"/><Relationship Id="rId2" Type="http://schemas.openxmlformats.org/officeDocument/2006/relationships/hyperlink" Target="https://www.youtube.com/watch?v=IY4x85zqoJM"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hyperlink" Target="https://www.coursera.org/learn/machine-learning" TargetMode="External"/><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hyperlink" Target="http://raminrastin.com/uncategorized/simple-machine-learning-workflow/" TargetMode="External"/><Relationship Id="rId5" Type="http://schemas.openxmlformats.org/officeDocument/2006/relationships/hyperlink" Target="https://machinelearningcoban.com/" TargetMode="External"/><Relationship Id="rId4" Type="http://schemas.openxmlformats.org/officeDocument/2006/relationships/hyperlink" Target="https://www.youtube.com/c/TriTh%E1%BB%A9cNh%C3%A2nLo%E1%BA%A1i" TargetMode="Externa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3"/>
          <p:cNvSpPr txBox="1">
            <a:spLocks noGrp="1"/>
          </p:cNvSpPr>
          <p:nvPr>
            <p:ph type="ctrTitle"/>
          </p:nvPr>
        </p:nvSpPr>
        <p:spPr>
          <a:xfrm>
            <a:off x="1004125" y="1337626"/>
            <a:ext cx="7136700" cy="10815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990"/>
              <a:buNone/>
            </a:pPr>
            <a:r>
              <a:rPr lang="en-US" sz="3400" smtClean="0">
                <a:latin typeface="Arial"/>
                <a:ea typeface="Arial"/>
                <a:cs typeface="Arial"/>
                <a:sym typeface="Arial"/>
              </a:rPr>
              <a:t>Lập trình cho trí tuệ nhân tạo</a:t>
            </a:r>
            <a:endParaRPr sz="3400">
              <a:latin typeface="Arial"/>
              <a:ea typeface="Arial"/>
              <a:cs typeface="Arial"/>
              <a:sym typeface="Arial"/>
            </a:endParaRPr>
          </a:p>
        </p:txBody>
      </p:sp>
      <p:sp>
        <p:nvSpPr>
          <p:cNvPr id="67" name="Google Shape;67;p13"/>
          <p:cNvSpPr txBox="1">
            <a:spLocks noGrp="1"/>
          </p:cNvSpPr>
          <p:nvPr>
            <p:ph type="subTitle" idx="1"/>
          </p:nvPr>
        </p:nvSpPr>
        <p:spPr>
          <a:xfrm>
            <a:off x="2136750" y="3155689"/>
            <a:ext cx="4870500" cy="792600"/>
          </a:xfrm>
          <a:prstGeom prst="rect">
            <a:avLst/>
          </a:prstGeom>
          <a:noFill/>
          <a:ln>
            <a:noFill/>
          </a:ln>
        </p:spPr>
        <p:txBody>
          <a:bodyPr spcFirstLastPara="1" wrap="square" lIns="91425" tIns="91425" rIns="91425" bIns="91425" anchor="t" anchorCtr="0">
            <a:normAutofit/>
          </a:bodyPr>
          <a:lstStyle/>
          <a:p>
            <a:pPr marL="0" lvl="0" indent="0" algn="ctr" rtl="0">
              <a:lnSpc>
                <a:spcPct val="100000"/>
              </a:lnSpc>
              <a:spcBef>
                <a:spcPts val="0"/>
              </a:spcBef>
              <a:spcAft>
                <a:spcPts val="0"/>
              </a:spcAft>
              <a:buSzPts val="2400"/>
              <a:buNone/>
            </a:pPr>
            <a:r>
              <a:rPr lang="vi" sz="1800" b="1">
                <a:solidFill>
                  <a:srgbClr val="202020"/>
                </a:solidFill>
                <a:latin typeface="Arial"/>
                <a:ea typeface="Arial"/>
                <a:cs typeface="Arial"/>
                <a:sym typeface="Arial"/>
              </a:rPr>
              <a:t>Nguyễn Văn Thiệu</a:t>
            </a:r>
            <a:endParaRPr sz="1800" b="1">
              <a:solidFill>
                <a:srgbClr val="202020"/>
              </a:solidFill>
              <a:latin typeface="Arial"/>
              <a:ea typeface="Arial"/>
              <a:cs typeface="Arial"/>
              <a:sym typeface="Arial"/>
            </a:endParaRPr>
          </a:p>
          <a:p>
            <a:pPr marL="0" lvl="0" indent="0" algn="ctr" rtl="0">
              <a:lnSpc>
                <a:spcPct val="100000"/>
              </a:lnSpc>
              <a:spcBef>
                <a:spcPts val="0"/>
              </a:spcBef>
              <a:spcAft>
                <a:spcPts val="0"/>
              </a:spcAft>
              <a:buSzPts val="2400"/>
              <a:buNone/>
            </a:pPr>
            <a:r>
              <a:rPr lang="vi" sz="1800" b="1">
                <a:solidFill>
                  <a:srgbClr val="202020"/>
                </a:solidFill>
                <a:latin typeface="Arial"/>
                <a:ea typeface="Arial"/>
                <a:cs typeface="Arial"/>
                <a:sym typeface="Arial"/>
              </a:rPr>
              <a:t>thieu.nguyenvan@phenikaa-uni.edu.vn</a:t>
            </a:r>
            <a:endParaRPr sz="1800" b="1">
              <a:solidFill>
                <a:srgbClr val="202020"/>
              </a:solidFill>
              <a:latin typeface="Arial"/>
              <a:ea typeface="Arial"/>
              <a:cs typeface="Arial"/>
              <a:sym typeface="Arial"/>
            </a:endParaRPr>
          </a:p>
        </p:txBody>
      </p:sp>
      <p:pic>
        <p:nvPicPr>
          <p:cNvPr id="68" name="Google Shape;68;p13"/>
          <p:cNvPicPr preferRelativeResize="0"/>
          <p:nvPr/>
        </p:nvPicPr>
        <p:blipFill rotWithShape="1">
          <a:blip r:embed="rId3">
            <a:alphaModFix/>
          </a:blip>
          <a:srcRect/>
          <a:stretch/>
        </p:blipFill>
        <p:spPr>
          <a:xfrm>
            <a:off x="6615488" y="102750"/>
            <a:ext cx="2528512" cy="792600"/>
          </a:xfrm>
          <a:prstGeom prst="rect">
            <a:avLst/>
          </a:prstGeom>
          <a:noFill/>
          <a:ln>
            <a:noFill/>
          </a:ln>
        </p:spPr>
      </p:pic>
      <p:sp>
        <p:nvSpPr>
          <p:cNvPr id="69" name="Google Shape;69;p13"/>
          <p:cNvSpPr txBox="1">
            <a:spLocks noGrp="1"/>
          </p:cNvSpPr>
          <p:nvPr>
            <p:ph type="ctrTitle"/>
          </p:nvPr>
        </p:nvSpPr>
        <p:spPr>
          <a:xfrm>
            <a:off x="1326630" y="2419125"/>
            <a:ext cx="6573186" cy="6933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990"/>
              <a:buNone/>
            </a:pPr>
            <a:r>
              <a:rPr lang="en-US" sz="2300" smtClean="0">
                <a:solidFill>
                  <a:srgbClr val="0000FF"/>
                </a:solidFill>
                <a:latin typeface="Arial"/>
                <a:ea typeface="Arial"/>
                <a:cs typeface="Arial"/>
                <a:sym typeface="Arial"/>
              </a:rPr>
              <a:t>Artificial Intelligence and </a:t>
            </a:r>
            <a:r>
              <a:rPr lang="vi" sz="2300" smtClean="0">
                <a:solidFill>
                  <a:srgbClr val="0000FF"/>
                </a:solidFill>
                <a:latin typeface="Arial"/>
                <a:ea typeface="Arial"/>
                <a:cs typeface="Arial"/>
                <a:sym typeface="Arial"/>
              </a:rPr>
              <a:t>Machine Learning</a:t>
            </a:r>
            <a:endParaRPr sz="2300">
              <a:solidFill>
                <a:srgbClr val="0000FF"/>
              </a:solidFill>
              <a:latin typeface="Arial"/>
              <a:ea typeface="Arial"/>
              <a:cs typeface="Arial"/>
              <a:sym typeface="Arial"/>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76939" y="2538466"/>
            <a:ext cx="8567061" cy="646331"/>
          </a:xfrm>
          <a:prstGeom prst="rect">
            <a:avLst/>
          </a:prstGeom>
        </p:spPr>
        <p:txBody>
          <a:bodyPr wrap="square">
            <a:spAutoFit/>
          </a:bodyPr>
          <a:lstStyle/>
          <a:p>
            <a:r>
              <a:rPr lang="en-US" sz="1800" dirty="0">
                <a:hlinkClick r:id="rId2"/>
              </a:rPr>
              <a:t>https://www.youtube.com/watch?v=Lym-1Q57QC4&amp;ab_channel=DrAlanD.Thompson</a:t>
            </a:r>
            <a:endParaRPr lang="en-US" sz="1800" dirty="0"/>
          </a:p>
        </p:txBody>
      </p:sp>
      <p:sp>
        <p:nvSpPr>
          <p:cNvPr id="6" name="Google Shape;93;p17"/>
          <p:cNvSpPr txBox="1">
            <a:spLocks noGrp="1"/>
          </p:cNvSpPr>
          <p:nvPr>
            <p:ph type="title"/>
          </p:nvPr>
        </p:nvSpPr>
        <p:spPr>
          <a:xfrm>
            <a:off x="266850" y="93300"/>
            <a:ext cx="8520600" cy="7074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vi" dirty="0"/>
              <a:t>Example: </a:t>
            </a:r>
            <a:r>
              <a:rPr lang="en-US" dirty="0" err="1" smtClean="0"/>
              <a:t>Midjourney</a:t>
            </a:r>
            <a:r>
              <a:rPr lang="en-US" dirty="0" smtClean="0"/>
              <a:t> + Gen2</a:t>
            </a:r>
            <a:endParaRPr dirty="0"/>
          </a:p>
        </p:txBody>
      </p:sp>
      <p:sp>
        <p:nvSpPr>
          <p:cNvPr id="7" name="Google Shape;101;p18"/>
          <p:cNvSpPr txBox="1">
            <a:spLocks noGrp="1"/>
          </p:cNvSpPr>
          <p:nvPr>
            <p:ph type="body" idx="1"/>
          </p:nvPr>
        </p:nvSpPr>
        <p:spPr>
          <a:xfrm>
            <a:off x="311700" y="1054125"/>
            <a:ext cx="8520600" cy="1216885"/>
          </a:xfrm>
          <a:prstGeom prst="rect">
            <a:avLst/>
          </a:prstGeom>
          <a:noFill/>
          <a:ln>
            <a:noFill/>
          </a:ln>
        </p:spPr>
        <p:txBody>
          <a:bodyPr spcFirstLastPara="1" wrap="square" lIns="91425" tIns="91425" rIns="91425" bIns="91425" anchor="t" anchorCtr="0">
            <a:noAutofit/>
          </a:bodyPr>
          <a:lstStyle/>
          <a:p>
            <a:pPr marL="457200" lvl="0" indent="-342900" algn="l" rtl="0">
              <a:lnSpc>
                <a:spcPct val="150000"/>
              </a:lnSpc>
              <a:spcBef>
                <a:spcPts val="0"/>
              </a:spcBef>
              <a:spcAft>
                <a:spcPts val="0"/>
              </a:spcAft>
              <a:buClr>
                <a:srgbClr val="202020"/>
              </a:buClr>
              <a:buSzPts val="1800"/>
              <a:buChar char="-"/>
            </a:pPr>
            <a:r>
              <a:rPr lang="en-US" sz="2000" smtClean="0">
                <a:solidFill>
                  <a:srgbClr val="202020"/>
                </a:solidFill>
              </a:rPr>
              <a:t>Text to image</a:t>
            </a:r>
          </a:p>
          <a:p>
            <a:pPr marL="457200" lvl="0" indent="-342900" algn="l" rtl="0">
              <a:lnSpc>
                <a:spcPct val="150000"/>
              </a:lnSpc>
              <a:spcBef>
                <a:spcPts val="0"/>
              </a:spcBef>
              <a:spcAft>
                <a:spcPts val="0"/>
              </a:spcAft>
              <a:buClr>
                <a:srgbClr val="202020"/>
              </a:buClr>
              <a:buSzPts val="1800"/>
              <a:buChar char="-"/>
            </a:pPr>
            <a:r>
              <a:rPr lang="en-US" sz="2000" smtClean="0">
                <a:solidFill>
                  <a:srgbClr val="202020"/>
                </a:solidFill>
              </a:rPr>
              <a:t>Image to video	</a:t>
            </a:r>
            <a:endParaRPr sz="2000">
              <a:solidFill>
                <a:srgbClr val="202020"/>
              </a:solidFill>
            </a:endParaRPr>
          </a:p>
        </p:txBody>
      </p:sp>
    </p:spTree>
    <p:extLst>
      <p:ext uri="{BB962C8B-B14F-4D97-AF65-F5344CB8AC3E}">
        <p14:creationId xmlns:p14="http://schemas.microsoft.com/office/powerpoint/2010/main" val="127408145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87;p16"/>
          <p:cNvSpPr txBox="1">
            <a:spLocks noGrp="1"/>
          </p:cNvSpPr>
          <p:nvPr>
            <p:ph type="title"/>
          </p:nvPr>
        </p:nvSpPr>
        <p:spPr>
          <a:xfrm>
            <a:off x="294973" y="141683"/>
            <a:ext cx="8520600" cy="7074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US" dirty="0" smtClean="0"/>
              <a:t>Example: Boston Dynamic Robot</a:t>
            </a:r>
            <a:endParaRPr dirty="0"/>
          </a:p>
        </p:txBody>
      </p:sp>
      <p:sp>
        <p:nvSpPr>
          <p:cNvPr id="6" name="Rectangle 5"/>
          <p:cNvSpPr/>
          <p:nvPr/>
        </p:nvSpPr>
        <p:spPr>
          <a:xfrm>
            <a:off x="865956" y="2662410"/>
            <a:ext cx="7298473" cy="646331"/>
          </a:xfrm>
          <a:prstGeom prst="rect">
            <a:avLst/>
          </a:prstGeom>
        </p:spPr>
        <p:txBody>
          <a:bodyPr wrap="square">
            <a:spAutoFit/>
          </a:bodyPr>
          <a:lstStyle/>
          <a:p>
            <a:r>
              <a:rPr lang="en-US" sz="1800">
                <a:hlinkClick r:id="rId2"/>
              </a:rPr>
              <a:t>https://</a:t>
            </a:r>
            <a:r>
              <a:rPr lang="en-US" sz="1800" smtClean="0">
                <a:hlinkClick r:id="rId2"/>
              </a:rPr>
              <a:t>www.youtube.com/watch?v=tF4DML7FIWk</a:t>
            </a:r>
            <a:endParaRPr lang="en-US" sz="1800" smtClean="0"/>
          </a:p>
          <a:p>
            <a:endParaRPr lang="en-US" sz="1800" dirty="0"/>
          </a:p>
        </p:txBody>
      </p:sp>
      <p:sp>
        <p:nvSpPr>
          <p:cNvPr id="7" name="Google Shape;101;p18"/>
          <p:cNvSpPr txBox="1">
            <a:spLocks noGrp="1"/>
          </p:cNvSpPr>
          <p:nvPr>
            <p:ph type="body" idx="1"/>
          </p:nvPr>
        </p:nvSpPr>
        <p:spPr>
          <a:xfrm>
            <a:off x="311700" y="1054125"/>
            <a:ext cx="8520600" cy="1216885"/>
          </a:xfrm>
          <a:prstGeom prst="rect">
            <a:avLst/>
          </a:prstGeom>
          <a:noFill/>
          <a:ln>
            <a:noFill/>
          </a:ln>
        </p:spPr>
        <p:txBody>
          <a:bodyPr spcFirstLastPara="1" wrap="square" lIns="91425" tIns="91425" rIns="91425" bIns="91425" anchor="t" anchorCtr="0">
            <a:noAutofit/>
          </a:bodyPr>
          <a:lstStyle/>
          <a:p>
            <a:pPr marL="457200" lvl="0" indent="-342900" algn="l" rtl="0">
              <a:lnSpc>
                <a:spcPct val="150000"/>
              </a:lnSpc>
              <a:spcBef>
                <a:spcPts val="0"/>
              </a:spcBef>
              <a:spcAft>
                <a:spcPts val="0"/>
              </a:spcAft>
              <a:buClr>
                <a:srgbClr val="202020"/>
              </a:buClr>
              <a:buSzPts val="1800"/>
              <a:buChar char="-"/>
            </a:pPr>
            <a:r>
              <a:rPr lang="en-US" sz="2000" smtClean="0">
                <a:solidFill>
                  <a:srgbClr val="202020"/>
                </a:solidFill>
              </a:rPr>
              <a:t>Humanoid robot: Atlat có thể parkour	</a:t>
            </a:r>
            <a:endParaRPr sz="2000">
              <a:solidFill>
                <a:srgbClr val="202020"/>
              </a:solidFill>
            </a:endParaRPr>
          </a:p>
        </p:txBody>
      </p:sp>
    </p:spTree>
    <p:extLst>
      <p:ext uri="{BB962C8B-B14F-4D97-AF65-F5344CB8AC3E}">
        <p14:creationId xmlns:p14="http://schemas.microsoft.com/office/powerpoint/2010/main" val="190728168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87;p16"/>
          <p:cNvSpPr txBox="1">
            <a:spLocks noGrp="1"/>
          </p:cNvSpPr>
          <p:nvPr>
            <p:ph type="title"/>
          </p:nvPr>
        </p:nvSpPr>
        <p:spPr>
          <a:xfrm>
            <a:off x="294973" y="141683"/>
            <a:ext cx="8520600" cy="7074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US" dirty="0" smtClean="0"/>
              <a:t>Example: </a:t>
            </a:r>
            <a:r>
              <a:rPr lang="en-US" dirty="0" err="1" smtClean="0"/>
              <a:t>Ameca</a:t>
            </a:r>
            <a:r>
              <a:rPr lang="en-US" dirty="0" smtClean="0"/>
              <a:t> robot with </a:t>
            </a:r>
            <a:r>
              <a:rPr lang="en-US" dirty="0" err="1" smtClean="0"/>
              <a:t>ChatGPT</a:t>
            </a:r>
            <a:r>
              <a:rPr lang="en-US" dirty="0" smtClean="0"/>
              <a:t> brain</a:t>
            </a:r>
            <a:endParaRPr dirty="0"/>
          </a:p>
        </p:txBody>
      </p:sp>
      <p:sp>
        <p:nvSpPr>
          <p:cNvPr id="5" name="Rectangle 4"/>
          <p:cNvSpPr/>
          <p:nvPr/>
        </p:nvSpPr>
        <p:spPr>
          <a:xfrm>
            <a:off x="609386" y="2479420"/>
            <a:ext cx="7343078" cy="646331"/>
          </a:xfrm>
          <a:prstGeom prst="rect">
            <a:avLst/>
          </a:prstGeom>
        </p:spPr>
        <p:txBody>
          <a:bodyPr wrap="square">
            <a:spAutoFit/>
          </a:bodyPr>
          <a:lstStyle/>
          <a:p>
            <a:r>
              <a:rPr lang="en-US" sz="1800" dirty="0">
                <a:hlinkClick r:id="rId2"/>
              </a:rPr>
              <a:t>https://www.youtube.com/watch?v=yUszJyS3d7A&amp;ab_channel=EngineeredArts</a:t>
            </a:r>
            <a:endParaRPr lang="en-US" sz="1800" dirty="0"/>
          </a:p>
        </p:txBody>
      </p:sp>
      <p:sp>
        <p:nvSpPr>
          <p:cNvPr id="7" name="Google Shape;101;p18"/>
          <p:cNvSpPr txBox="1">
            <a:spLocks noGrp="1"/>
          </p:cNvSpPr>
          <p:nvPr>
            <p:ph type="body" idx="1"/>
          </p:nvPr>
        </p:nvSpPr>
        <p:spPr>
          <a:xfrm>
            <a:off x="311700" y="1054125"/>
            <a:ext cx="8520600" cy="1216885"/>
          </a:xfrm>
          <a:prstGeom prst="rect">
            <a:avLst/>
          </a:prstGeom>
          <a:noFill/>
          <a:ln>
            <a:noFill/>
          </a:ln>
        </p:spPr>
        <p:txBody>
          <a:bodyPr spcFirstLastPara="1" wrap="square" lIns="91425" tIns="91425" rIns="91425" bIns="91425" anchor="t" anchorCtr="0">
            <a:noAutofit/>
          </a:bodyPr>
          <a:lstStyle/>
          <a:p>
            <a:pPr marL="457200" lvl="0" indent="-342900" algn="l" rtl="0">
              <a:lnSpc>
                <a:spcPct val="150000"/>
              </a:lnSpc>
              <a:spcBef>
                <a:spcPts val="0"/>
              </a:spcBef>
              <a:spcAft>
                <a:spcPts val="0"/>
              </a:spcAft>
              <a:buClr>
                <a:srgbClr val="202020"/>
              </a:buClr>
              <a:buSzPts val="1800"/>
              <a:buChar char="-"/>
            </a:pPr>
            <a:r>
              <a:rPr lang="en-US" sz="2000" smtClean="0">
                <a:solidFill>
                  <a:srgbClr val="202020"/>
                </a:solidFill>
              </a:rPr>
              <a:t>Ameca robot được lắp đặt ChatGPT làm bộ não.</a:t>
            </a:r>
          </a:p>
          <a:p>
            <a:pPr marL="457200" lvl="0" indent="-342900" algn="l" rtl="0">
              <a:lnSpc>
                <a:spcPct val="150000"/>
              </a:lnSpc>
              <a:spcBef>
                <a:spcPts val="0"/>
              </a:spcBef>
              <a:spcAft>
                <a:spcPts val="0"/>
              </a:spcAft>
              <a:buClr>
                <a:srgbClr val="202020"/>
              </a:buClr>
              <a:buSzPts val="1800"/>
              <a:buChar char="-"/>
            </a:pPr>
            <a:r>
              <a:rPr lang="en-US" sz="2000" smtClean="0">
                <a:solidFill>
                  <a:srgbClr val="202020"/>
                </a:solidFill>
              </a:rPr>
              <a:t>Có khả năng biểu đạt cảm xúc</a:t>
            </a:r>
            <a:endParaRPr sz="2000">
              <a:solidFill>
                <a:srgbClr val="202020"/>
              </a:solidFill>
            </a:endParaRPr>
          </a:p>
        </p:txBody>
      </p:sp>
    </p:spTree>
    <p:extLst>
      <p:ext uri="{BB962C8B-B14F-4D97-AF65-F5344CB8AC3E}">
        <p14:creationId xmlns:p14="http://schemas.microsoft.com/office/powerpoint/2010/main" val="2822999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78489" y="2364526"/>
            <a:ext cx="8113242" cy="369332"/>
          </a:xfrm>
          <a:prstGeom prst="rect">
            <a:avLst/>
          </a:prstGeom>
        </p:spPr>
        <p:txBody>
          <a:bodyPr wrap="square">
            <a:spAutoFit/>
          </a:bodyPr>
          <a:lstStyle/>
          <a:p>
            <a:r>
              <a:rPr lang="en-US" sz="1800" dirty="0">
                <a:hlinkClick r:id="rId2"/>
              </a:rPr>
              <a:t>https://www.youtube.com/watch?v=TU1gMloI0kc&amp;ab_channel=MagnaAI</a:t>
            </a:r>
            <a:endParaRPr lang="en-US" sz="1800" dirty="0"/>
          </a:p>
        </p:txBody>
      </p:sp>
      <p:sp>
        <p:nvSpPr>
          <p:cNvPr id="6" name="Google Shape;87;p16"/>
          <p:cNvSpPr txBox="1">
            <a:spLocks noGrp="1"/>
          </p:cNvSpPr>
          <p:nvPr>
            <p:ph type="title"/>
          </p:nvPr>
        </p:nvSpPr>
        <p:spPr>
          <a:xfrm>
            <a:off x="294973" y="141683"/>
            <a:ext cx="8520600" cy="7074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US" dirty="0" smtClean="0"/>
              <a:t>Example: SORA (</a:t>
            </a:r>
            <a:r>
              <a:rPr lang="en-US" dirty="0" err="1" smtClean="0"/>
              <a:t>chatGPT</a:t>
            </a:r>
            <a:r>
              <a:rPr lang="en-US" dirty="0" smtClean="0"/>
              <a:t> 4)</a:t>
            </a:r>
            <a:endParaRPr dirty="0"/>
          </a:p>
        </p:txBody>
      </p:sp>
      <p:sp>
        <p:nvSpPr>
          <p:cNvPr id="7" name="Google Shape;101;p18"/>
          <p:cNvSpPr txBox="1">
            <a:spLocks noGrp="1"/>
          </p:cNvSpPr>
          <p:nvPr>
            <p:ph type="body" idx="1"/>
          </p:nvPr>
        </p:nvSpPr>
        <p:spPr>
          <a:xfrm>
            <a:off x="311700" y="1054125"/>
            <a:ext cx="8520600" cy="729705"/>
          </a:xfrm>
          <a:prstGeom prst="rect">
            <a:avLst/>
          </a:prstGeom>
          <a:noFill/>
          <a:ln>
            <a:noFill/>
          </a:ln>
        </p:spPr>
        <p:txBody>
          <a:bodyPr spcFirstLastPara="1" wrap="square" lIns="91425" tIns="91425" rIns="91425" bIns="91425" anchor="t" anchorCtr="0">
            <a:noAutofit/>
          </a:bodyPr>
          <a:lstStyle/>
          <a:p>
            <a:pPr marL="457200" lvl="0" indent="-342900" algn="l" rtl="0">
              <a:lnSpc>
                <a:spcPct val="150000"/>
              </a:lnSpc>
              <a:spcBef>
                <a:spcPts val="0"/>
              </a:spcBef>
              <a:spcAft>
                <a:spcPts val="0"/>
              </a:spcAft>
              <a:buClr>
                <a:srgbClr val="202020"/>
              </a:buClr>
              <a:buSzPts val="1800"/>
              <a:buChar char="-"/>
            </a:pPr>
            <a:r>
              <a:rPr lang="en-US" sz="2000" smtClean="0">
                <a:solidFill>
                  <a:srgbClr val="202020"/>
                </a:solidFill>
              </a:rPr>
              <a:t>Tạo video độ phân giải cao dựa vào input text</a:t>
            </a:r>
            <a:endParaRPr sz="2000">
              <a:solidFill>
                <a:srgbClr val="202020"/>
              </a:solidFill>
            </a:endParaRPr>
          </a:p>
        </p:txBody>
      </p:sp>
    </p:spTree>
    <p:extLst>
      <p:ext uri="{BB962C8B-B14F-4D97-AF65-F5344CB8AC3E}">
        <p14:creationId xmlns:p14="http://schemas.microsoft.com/office/powerpoint/2010/main" val="72270006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16793" y="2221752"/>
            <a:ext cx="8222471" cy="369332"/>
          </a:xfrm>
          <a:prstGeom prst="rect">
            <a:avLst/>
          </a:prstGeom>
        </p:spPr>
        <p:txBody>
          <a:bodyPr wrap="square">
            <a:spAutoFit/>
          </a:bodyPr>
          <a:lstStyle/>
          <a:p>
            <a:r>
              <a:rPr lang="en-US" sz="1800" dirty="0">
                <a:hlinkClick r:id="rId2"/>
              </a:rPr>
              <a:t>https://twitter.com/Evolving_AI/status/1759193785257394586</a:t>
            </a:r>
            <a:endParaRPr lang="en-US" sz="1800" dirty="0"/>
          </a:p>
        </p:txBody>
      </p:sp>
      <p:sp>
        <p:nvSpPr>
          <p:cNvPr id="7" name="Google Shape;87;p16"/>
          <p:cNvSpPr txBox="1">
            <a:spLocks/>
          </p:cNvSpPr>
          <p:nvPr/>
        </p:nvSpPr>
        <p:spPr>
          <a:xfrm>
            <a:off x="306125" y="191863"/>
            <a:ext cx="8520600" cy="707400"/>
          </a:xfrm>
          <a:prstGeom prst="rect">
            <a:avLst/>
          </a:prstGeom>
          <a:noFill/>
          <a:ln>
            <a:noFill/>
          </a:ln>
        </p:spPr>
        <p:txBody>
          <a:bodyPr spcFirstLastPara="1" wrap="square" lIns="91425" tIns="91425" rIns="91425" bIns="91425" anchor="t" anchorCtr="0">
            <a:normAutofit fontScale="97500"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1pPr>
            <a:lvl2pPr marR="0" lvl="1"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2pPr>
            <a:lvl3pPr marR="0" lvl="2"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3pPr>
            <a:lvl4pPr marR="0" lvl="3"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4pPr>
            <a:lvl5pPr marR="0" lvl="4"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5pPr>
            <a:lvl6pPr marR="0" lvl="5"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6pPr>
            <a:lvl7pPr marR="0" lvl="6"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7pPr>
            <a:lvl8pPr marR="0" lvl="7"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8pPr>
            <a:lvl9pPr marR="0" lvl="8"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9pPr>
          </a:lstStyle>
          <a:p>
            <a:pPr>
              <a:buSzPct val="111111"/>
            </a:pPr>
            <a:r>
              <a:rPr lang="en-US" smtClean="0"/>
              <a:t>Example: SORA (chatGPT 4)</a:t>
            </a:r>
            <a:endParaRPr lang="en-US" dirty="0"/>
          </a:p>
        </p:txBody>
      </p:sp>
      <p:sp>
        <p:nvSpPr>
          <p:cNvPr id="4" name="Google Shape;101;p18"/>
          <p:cNvSpPr txBox="1">
            <a:spLocks noGrp="1"/>
          </p:cNvSpPr>
          <p:nvPr>
            <p:ph type="body" idx="1"/>
          </p:nvPr>
        </p:nvSpPr>
        <p:spPr>
          <a:xfrm>
            <a:off x="311700" y="1054125"/>
            <a:ext cx="8520600" cy="729705"/>
          </a:xfrm>
          <a:prstGeom prst="rect">
            <a:avLst/>
          </a:prstGeom>
          <a:noFill/>
          <a:ln>
            <a:noFill/>
          </a:ln>
        </p:spPr>
        <p:txBody>
          <a:bodyPr spcFirstLastPara="1" wrap="square" lIns="91425" tIns="91425" rIns="91425" bIns="91425" anchor="t" anchorCtr="0">
            <a:noAutofit/>
          </a:bodyPr>
          <a:lstStyle/>
          <a:p>
            <a:pPr marL="457200" lvl="0" indent="-342900" algn="l" rtl="0">
              <a:lnSpc>
                <a:spcPct val="150000"/>
              </a:lnSpc>
              <a:spcBef>
                <a:spcPts val="0"/>
              </a:spcBef>
              <a:spcAft>
                <a:spcPts val="0"/>
              </a:spcAft>
              <a:buClr>
                <a:srgbClr val="202020"/>
              </a:buClr>
              <a:buSzPts val="1800"/>
              <a:buChar char="-"/>
            </a:pPr>
            <a:r>
              <a:rPr lang="en-US" sz="2000" smtClean="0">
                <a:solidFill>
                  <a:srgbClr val="202020"/>
                </a:solidFill>
              </a:rPr>
              <a:t>Chỉnh sửa video thời gian thực</a:t>
            </a:r>
            <a:endParaRPr sz="2000">
              <a:solidFill>
                <a:srgbClr val="202020"/>
              </a:solidFill>
            </a:endParaRPr>
          </a:p>
        </p:txBody>
      </p:sp>
    </p:spTree>
    <p:extLst>
      <p:ext uri="{BB962C8B-B14F-4D97-AF65-F5344CB8AC3E}">
        <p14:creationId xmlns:p14="http://schemas.microsoft.com/office/powerpoint/2010/main" val="349829607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16793" y="2221752"/>
            <a:ext cx="8222471" cy="646331"/>
          </a:xfrm>
          <a:prstGeom prst="rect">
            <a:avLst/>
          </a:prstGeom>
        </p:spPr>
        <p:txBody>
          <a:bodyPr wrap="square">
            <a:spAutoFit/>
          </a:bodyPr>
          <a:lstStyle/>
          <a:p>
            <a:r>
              <a:rPr lang="en-US" sz="1800">
                <a:hlinkClick r:id="rId2"/>
              </a:rPr>
              <a:t>https://</a:t>
            </a:r>
            <a:r>
              <a:rPr lang="en-US" sz="1800" smtClean="0">
                <a:hlinkClick r:id="rId2"/>
              </a:rPr>
              <a:t>www.youtube.com/watch?v=ToS17oC3NYA</a:t>
            </a:r>
            <a:endParaRPr lang="en-US" sz="1800" smtClean="0"/>
          </a:p>
          <a:p>
            <a:endParaRPr lang="en-US" sz="1800" dirty="0"/>
          </a:p>
        </p:txBody>
      </p:sp>
      <p:sp>
        <p:nvSpPr>
          <p:cNvPr id="7" name="Google Shape;87;p16"/>
          <p:cNvSpPr txBox="1">
            <a:spLocks/>
          </p:cNvSpPr>
          <p:nvPr/>
        </p:nvSpPr>
        <p:spPr>
          <a:xfrm>
            <a:off x="306125" y="191863"/>
            <a:ext cx="8520600" cy="707400"/>
          </a:xfrm>
          <a:prstGeom prst="rect">
            <a:avLst/>
          </a:prstGeom>
          <a:noFill/>
          <a:ln>
            <a:noFill/>
          </a:ln>
        </p:spPr>
        <p:txBody>
          <a:bodyPr spcFirstLastPara="1" wrap="square" lIns="91425" tIns="91425" rIns="91425" bIns="91425" anchor="t" anchorCtr="0">
            <a:normAutofit fontScale="97500"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1pPr>
            <a:lvl2pPr marR="0" lvl="1"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2pPr>
            <a:lvl3pPr marR="0" lvl="2"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3pPr>
            <a:lvl4pPr marR="0" lvl="3"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4pPr>
            <a:lvl5pPr marR="0" lvl="4"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5pPr>
            <a:lvl6pPr marR="0" lvl="5"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6pPr>
            <a:lvl7pPr marR="0" lvl="6"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7pPr>
            <a:lvl8pPr marR="0" lvl="7"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8pPr>
            <a:lvl9pPr marR="0" lvl="8"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9pPr>
          </a:lstStyle>
          <a:p>
            <a:pPr>
              <a:buSzPct val="111111"/>
            </a:pPr>
            <a:r>
              <a:rPr lang="en-US" smtClean="0"/>
              <a:t>Example</a:t>
            </a:r>
            <a:r>
              <a:rPr lang="en-US"/>
              <a:t>: </a:t>
            </a:r>
            <a:r>
              <a:rPr lang="en-US" smtClean="0"/>
              <a:t>Apple Ipad calculator</a:t>
            </a:r>
            <a:endParaRPr lang="en-US" dirty="0"/>
          </a:p>
        </p:txBody>
      </p:sp>
      <p:sp>
        <p:nvSpPr>
          <p:cNvPr id="4" name="Google Shape;101;p18"/>
          <p:cNvSpPr txBox="1">
            <a:spLocks noGrp="1"/>
          </p:cNvSpPr>
          <p:nvPr>
            <p:ph type="body" idx="1"/>
          </p:nvPr>
        </p:nvSpPr>
        <p:spPr>
          <a:xfrm>
            <a:off x="311700" y="1054125"/>
            <a:ext cx="8520600" cy="729705"/>
          </a:xfrm>
          <a:prstGeom prst="rect">
            <a:avLst/>
          </a:prstGeom>
          <a:noFill/>
          <a:ln>
            <a:noFill/>
          </a:ln>
        </p:spPr>
        <p:txBody>
          <a:bodyPr spcFirstLastPara="1" wrap="square" lIns="91425" tIns="91425" rIns="91425" bIns="91425" anchor="t" anchorCtr="0">
            <a:noAutofit/>
          </a:bodyPr>
          <a:lstStyle/>
          <a:p>
            <a:pPr marL="457200" lvl="0" indent="-342900" algn="l" rtl="0">
              <a:lnSpc>
                <a:spcPct val="150000"/>
              </a:lnSpc>
              <a:spcBef>
                <a:spcPts val="0"/>
              </a:spcBef>
              <a:spcAft>
                <a:spcPts val="0"/>
              </a:spcAft>
              <a:buClr>
                <a:srgbClr val="202020"/>
              </a:buClr>
              <a:buSzPts val="1800"/>
              <a:buChar char="-"/>
            </a:pPr>
            <a:r>
              <a:rPr lang="en-US" sz="2000" smtClean="0">
                <a:solidFill>
                  <a:srgbClr val="202020"/>
                </a:solidFill>
              </a:rPr>
              <a:t>Tính toán theo thời gian thực khi thay đổi các tham số</a:t>
            </a:r>
          </a:p>
          <a:p>
            <a:pPr marL="457200" lvl="0" indent="-342900" algn="l" rtl="0">
              <a:lnSpc>
                <a:spcPct val="150000"/>
              </a:lnSpc>
              <a:spcBef>
                <a:spcPts val="0"/>
              </a:spcBef>
              <a:spcAft>
                <a:spcPts val="0"/>
              </a:spcAft>
              <a:buClr>
                <a:srgbClr val="202020"/>
              </a:buClr>
              <a:buSzPts val="1800"/>
              <a:buChar char="-"/>
            </a:pPr>
            <a:endParaRPr sz="2000">
              <a:solidFill>
                <a:srgbClr val="202020"/>
              </a:solidFill>
            </a:endParaRPr>
          </a:p>
        </p:txBody>
      </p:sp>
    </p:spTree>
    <p:extLst>
      <p:ext uri="{BB962C8B-B14F-4D97-AF65-F5344CB8AC3E}">
        <p14:creationId xmlns:p14="http://schemas.microsoft.com/office/powerpoint/2010/main" val="267146295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99274" y="2195714"/>
            <a:ext cx="8520600" cy="1829144"/>
          </a:xfrm>
        </p:spPr>
        <p:txBody>
          <a:bodyPr/>
          <a:lstStyle/>
          <a:p>
            <a:r>
              <a:rPr lang="en-US">
                <a:hlinkClick r:id="rId2"/>
              </a:rPr>
              <a:t>https://</a:t>
            </a:r>
            <a:r>
              <a:rPr lang="en-US" smtClean="0">
                <a:hlinkClick r:id="rId2"/>
              </a:rPr>
              <a:t>www.youtube.com/watch?v=IY4x85zqoJM</a:t>
            </a:r>
            <a:endParaRPr lang="en-US" smtClean="0"/>
          </a:p>
          <a:p>
            <a:endParaRPr lang="en-US"/>
          </a:p>
          <a:p>
            <a:r>
              <a:rPr lang="en-US">
                <a:hlinkClick r:id="rId3"/>
              </a:rPr>
              <a:t>https://www.youtube.com/watch?v=Cw9_Ywnsdcw</a:t>
            </a:r>
          </a:p>
          <a:p>
            <a:endParaRPr lang="en-US">
              <a:hlinkClick r:id="rId3"/>
            </a:endParaRPr>
          </a:p>
          <a:p>
            <a:r>
              <a:rPr lang="en-US" smtClean="0">
                <a:hlinkClick r:id="rId3"/>
              </a:rPr>
              <a:t>https</a:t>
            </a:r>
            <a:r>
              <a:rPr lang="en-US">
                <a:hlinkClick r:id="rId3"/>
              </a:rPr>
              <a:t>://</a:t>
            </a:r>
            <a:r>
              <a:rPr lang="en-US" smtClean="0">
                <a:hlinkClick r:id="rId3"/>
              </a:rPr>
              <a:t>www.youtube.com/watch?v=2ts7Gxx2uc8</a:t>
            </a:r>
            <a:endParaRPr lang="en-US" smtClean="0"/>
          </a:p>
          <a:p>
            <a:endParaRPr lang="en-US"/>
          </a:p>
          <a:p>
            <a:endParaRPr lang="en-US"/>
          </a:p>
        </p:txBody>
      </p:sp>
      <p:sp>
        <p:nvSpPr>
          <p:cNvPr id="4" name="Google Shape;87;p16"/>
          <p:cNvSpPr txBox="1">
            <a:spLocks/>
          </p:cNvSpPr>
          <p:nvPr/>
        </p:nvSpPr>
        <p:spPr>
          <a:xfrm>
            <a:off x="306125" y="191863"/>
            <a:ext cx="8520600" cy="707400"/>
          </a:xfrm>
          <a:prstGeom prst="rect">
            <a:avLst/>
          </a:prstGeom>
          <a:noFill/>
          <a:ln>
            <a:noFill/>
          </a:ln>
        </p:spPr>
        <p:txBody>
          <a:bodyPr spcFirstLastPara="1" wrap="square" lIns="91425" tIns="91425" rIns="91425" bIns="91425" anchor="t" anchorCtr="0">
            <a:normAutofit fontScale="97500"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1pPr>
            <a:lvl2pPr marR="0" lvl="1"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2pPr>
            <a:lvl3pPr marR="0" lvl="2"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3pPr>
            <a:lvl4pPr marR="0" lvl="3"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4pPr>
            <a:lvl5pPr marR="0" lvl="4"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5pPr>
            <a:lvl6pPr marR="0" lvl="5"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6pPr>
            <a:lvl7pPr marR="0" lvl="6"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7pPr>
            <a:lvl8pPr marR="0" lvl="7"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8pPr>
            <a:lvl9pPr marR="0" lvl="8"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9pPr>
          </a:lstStyle>
          <a:p>
            <a:pPr>
              <a:buSzPct val="111111"/>
            </a:pPr>
            <a:r>
              <a:rPr lang="en-US" smtClean="0"/>
              <a:t>Example: Apple vision pro</a:t>
            </a:r>
            <a:endParaRPr lang="en-US" dirty="0"/>
          </a:p>
        </p:txBody>
      </p:sp>
      <p:sp>
        <p:nvSpPr>
          <p:cNvPr id="5" name="Google Shape;101;p18"/>
          <p:cNvSpPr txBox="1">
            <a:spLocks/>
          </p:cNvSpPr>
          <p:nvPr/>
        </p:nvSpPr>
        <p:spPr>
          <a:xfrm>
            <a:off x="311700" y="1054125"/>
            <a:ext cx="8520600" cy="72970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Open Sans"/>
              <a:buChar char="●"/>
              <a:defRPr sz="1800" b="0" i="0" u="none" strike="noStrike" cap="none">
                <a:solidFill>
                  <a:schemeClr val="dk2"/>
                </a:solidFill>
                <a:latin typeface="Open Sans"/>
                <a:ea typeface="Open Sans"/>
                <a:cs typeface="Open Sans"/>
                <a:sym typeface="Open Sans"/>
              </a:defRPr>
            </a:lvl1pPr>
            <a:lvl2pPr marL="914400" marR="0" lvl="1" indent="-317500" algn="l" rtl="0">
              <a:lnSpc>
                <a:spcPct val="115000"/>
              </a:lnSpc>
              <a:spcBef>
                <a:spcPts val="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2pPr>
            <a:lvl3pPr marL="1371600" marR="0" lvl="2" indent="-317500" algn="l" rtl="0">
              <a:lnSpc>
                <a:spcPct val="115000"/>
              </a:lnSpc>
              <a:spcBef>
                <a:spcPts val="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3pPr>
            <a:lvl4pPr marL="1828800" marR="0" lvl="3" indent="-317500" algn="l" rtl="0">
              <a:lnSpc>
                <a:spcPct val="115000"/>
              </a:lnSpc>
              <a:spcBef>
                <a:spcPts val="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4pPr>
            <a:lvl5pPr marL="2286000" marR="0" lvl="4" indent="-317500" algn="l" rtl="0">
              <a:lnSpc>
                <a:spcPct val="115000"/>
              </a:lnSpc>
              <a:spcBef>
                <a:spcPts val="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5pPr>
            <a:lvl6pPr marL="2743200" marR="0" lvl="5" indent="-317500" algn="l" rtl="0">
              <a:lnSpc>
                <a:spcPct val="115000"/>
              </a:lnSpc>
              <a:spcBef>
                <a:spcPts val="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6pPr>
            <a:lvl7pPr marL="3200400" marR="0" lvl="6" indent="-317500" algn="l" rtl="0">
              <a:lnSpc>
                <a:spcPct val="115000"/>
              </a:lnSpc>
              <a:spcBef>
                <a:spcPts val="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7pPr>
            <a:lvl8pPr marL="3657600" marR="0" lvl="7" indent="-317500" algn="l" rtl="0">
              <a:lnSpc>
                <a:spcPct val="115000"/>
              </a:lnSpc>
              <a:spcBef>
                <a:spcPts val="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8pPr>
            <a:lvl9pPr marL="4114800" marR="0" lvl="8" indent="-317500" algn="l" rtl="0">
              <a:lnSpc>
                <a:spcPct val="115000"/>
              </a:lnSpc>
              <a:spcBef>
                <a:spcPts val="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9pPr>
          </a:lstStyle>
          <a:p>
            <a:pPr>
              <a:lnSpc>
                <a:spcPct val="150000"/>
              </a:lnSpc>
              <a:buClr>
                <a:srgbClr val="202020"/>
              </a:buClr>
              <a:buFont typeface="Open Sans"/>
              <a:buChar char="-"/>
            </a:pPr>
            <a:r>
              <a:rPr lang="en-US" sz="2000" smtClean="0">
                <a:solidFill>
                  <a:srgbClr val="202020"/>
                </a:solidFill>
              </a:rPr>
              <a:t>Kính thực tế ảo</a:t>
            </a:r>
          </a:p>
          <a:p>
            <a:pPr>
              <a:lnSpc>
                <a:spcPct val="150000"/>
              </a:lnSpc>
              <a:buClr>
                <a:srgbClr val="202020"/>
              </a:buClr>
              <a:buFont typeface="Open Sans"/>
              <a:buChar char="-"/>
            </a:pPr>
            <a:endParaRPr lang="en-US" sz="2000">
              <a:solidFill>
                <a:srgbClr val="202020"/>
              </a:solidFill>
            </a:endParaRPr>
          </a:p>
        </p:txBody>
      </p:sp>
    </p:spTree>
    <p:extLst>
      <p:ext uri="{BB962C8B-B14F-4D97-AF65-F5344CB8AC3E}">
        <p14:creationId xmlns:p14="http://schemas.microsoft.com/office/powerpoint/2010/main" val="31402061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8"/>
          <p:cNvSpPr txBox="1">
            <a:spLocks noGrp="1"/>
          </p:cNvSpPr>
          <p:nvPr>
            <p:ph type="title"/>
          </p:nvPr>
        </p:nvSpPr>
        <p:spPr>
          <a:xfrm>
            <a:off x="311700" y="228225"/>
            <a:ext cx="8520600" cy="7074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vi"/>
              <a:t>2) Machine learning (ML)</a:t>
            </a:r>
            <a:endParaRPr/>
          </a:p>
        </p:txBody>
      </p:sp>
      <p:sp>
        <p:nvSpPr>
          <p:cNvPr id="101" name="Google Shape;101;p18"/>
          <p:cNvSpPr txBox="1">
            <a:spLocks noGrp="1"/>
          </p:cNvSpPr>
          <p:nvPr>
            <p:ph type="body" idx="1"/>
          </p:nvPr>
        </p:nvSpPr>
        <p:spPr>
          <a:xfrm>
            <a:off x="311700" y="1054125"/>
            <a:ext cx="8520600" cy="3373200"/>
          </a:xfrm>
          <a:prstGeom prst="rect">
            <a:avLst/>
          </a:prstGeom>
          <a:noFill/>
          <a:ln>
            <a:noFill/>
          </a:ln>
        </p:spPr>
        <p:txBody>
          <a:bodyPr spcFirstLastPara="1" wrap="square" lIns="91425" tIns="91425" rIns="91425" bIns="91425" anchor="t" anchorCtr="0">
            <a:normAutofit/>
          </a:bodyPr>
          <a:lstStyle/>
          <a:p>
            <a:pPr marL="457200" lvl="0" indent="-342900" algn="l" rtl="0">
              <a:lnSpc>
                <a:spcPct val="150000"/>
              </a:lnSpc>
              <a:spcBef>
                <a:spcPts val="0"/>
              </a:spcBef>
              <a:spcAft>
                <a:spcPts val="0"/>
              </a:spcAft>
              <a:buClr>
                <a:srgbClr val="202020"/>
              </a:buClr>
              <a:buSzPts val="1800"/>
              <a:buChar char="-"/>
            </a:pPr>
            <a:r>
              <a:rPr lang="vi">
                <a:solidFill>
                  <a:srgbClr val="202020"/>
                </a:solidFill>
              </a:rPr>
              <a:t>Tập con của AI, ra đời cuối năm 80 đầu những năm 90.</a:t>
            </a:r>
            <a:endParaRPr>
              <a:solidFill>
                <a:srgbClr val="202020"/>
              </a:solidFill>
            </a:endParaRPr>
          </a:p>
          <a:p>
            <a:pPr marL="457200" lvl="0" indent="-342900" algn="l" rtl="0">
              <a:lnSpc>
                <a:spcPct val="115000"/>
              </a:lnSpc>
              <a:spcBef>
                <a:spcPts val="0"/>
              </a:spcBef>
              <a:spcAft>
                <a:spcPts val="0"/>
              </a:spcAft>
              <a:buClr>
                <a:srgbClr val="202020"/>
              </a:buClr>
              <a:buSzPts val="1800"/>
              <a:buChar char="-"/>
            </a:pPr>
            <a:r>
              <a:rPr lang="vi">
                <a:solidFill>
                  <a:srgbClr val="202020"/>
                </a:solidFill>
              </a:rPr>
              <a:t>Cho phép máy tính hành động và đưa ra quyết định dựa trên những dữ liệu để thực hiện 1 nhiệm vụ nhất định.</a:t>
            </a:r>
            <a:endParaRPr>
              <a:solidFill>
                <a:srgbClr val="202020"/>
              </a:solidFill>
            </a:endParaRPr>
          </a:p>
          <a:p>
            <a:pPr marL="457200" lvl="0" indent="-342900" algn="l" rtl="0">
              <a:lnSpc>
                <a:spcPct val="115000"/>
              </a:lnSpc>
              <a:spcBef>
                <a:spcPts val="0"/>
              </a:spcBef>
              <a:spcAft>
                <a:spcPts val="0"/>
              </a:spcAft>
              <a:buClr>
                <a:srgbClr val="202020"/>
              </a:buClr>
              <a:buSzPts val="1800"/>
              <a:buChar char="-"/>
            </a:pPr>
            <a:r>
              <a:rPr lang="vi">
                <a:solidFill>
                  <a:srgbClr val="202020"/>
                </a:solidFill>
              </a:rPr>
              <a:t>Bản chất chúng là các thuật toán được thiết kế sao cho có thể học hỏi và cải thiện theo thời gian khi tiếp xúc với dữ liệu mới.</a:t>
            </a:r>
            <a:endParaRPr>
              <a:solidFill>
                <a:srgbClr val="202020"/>
              </a:solidFill>
            </a:endParaRPr>
          </a:p>
          <a:p>
            <a:pPr marL="0" lvl="0" indent="0" algn="l" rtl="0">
              <a:lnSpc>
                <a:spcPct val="115000"/>
              </a:lnSpc>
              <a:spcBef>
                <a:spcPts val="1200"/>
              </a:spcBef>
              <a:spcAft>
                <a:spcPts val="0"/>
              </a:spcAft>
              <a:buSzPts val="1800"/>
              <a:buNone/>
            </a:pPr>
            <a:endParaRPr>
              <a:solidFill>
                <a:srgbClr val="202020"/>
              </a:solidFill>
            </a:endParaRPr>
          </a:p>
          <a:p>
            <a:pPr marL="0" lvl="0" indent="0" algn="l" rtl="0">
              <a:lnSpc>
                <a:spcPct val="115000"/>
              </a:lnSpc>
              <a:spcBef>
                <a:spcPts val="1200"/>
              </a:spcBef>
              <a:spcAft>
                <a:spcPts val="1200"/>
              </a:spcAft>
              <a:buSzPts val="1800"/>
              <a:buNone/>
            </a:pPr>
            <a:endParaRPr>
              <a:solidFill>
                <a:srgbClr val="202020"/>
              </a:solidFill>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9"/>
          <p:cNvSpPr txBox="1">
            <a:spLocks noGrp="1"/>
          </p:cNvSpPr>
          <p:nvPr>
            <p:ph type="title"/>
          </p:nvPr>
        </p:nvSpPr>
        <p:spPr>
          <a:xfrm>
            <a:off x="311700" y="228200"/>
            <a:ext cx="8520600" cy="7074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vi"/>
              <a:t>2) Machine Learning</a:t>
            </a:r>
            <a:endParaRPr/>
          </a:p>
        </p:txBody>
      </p:sp>
      <p:sp>
        <p:nvSpPr>
          <p:cNvPr id="107" name="Google Shape;107;p19"/>
          <p:cNvSpPr txBox="1">
            <a:spLocks noGrp="1"/>
          </p:cNvSpPr>
          <p:nvPr>
            <p:ph type="body" idx="1"/>
          </p:nvPr>
        </p:nvSpPr>
        <p:spPr>
          <a:xfrm>
            <a:off x="311700" y="3102550"/>
            <a:ext cx="8520600" cy="1466700"/>
          </a:xfrm>
          <a:prstGeom prst="rect">
            <a:avLst/>
          </a:prstGeom>
          <a:noFill/>
          <a:ln>
            <a:noFill/>
          </a:ln>
        </p:spPr>
        <p:txBody>
          <a:bodyPr spcFirstLastPara="1" wrap="square" lIns="91425" tIns="91425" rIns="91425" bIns="91425" anchor="t" anchorCtr="0">
            <a:normAutofit/>
          </a:bodyPr>
          <a:lstStyle/>
          <a:p>
            <a:pPr marL="457200" lvl="0" indent="-342900" algn="l" rtl="0">
              <a:lnSpc>
                <a:spcPct val="115000"/>
              </a:lnSpc>
              <a:spcBef>
                <a:spcPts val="0"/>
              </a:spcBef>
              <a:spcAft>
                <a:spcPts val="0"/>
              </a:spcAft>
              <a:buClr>
                <a:srgbClr val="202020"/>
              </a:buClr>
              <a:buSzPts val="1800"/>
              <a:buFont typeface="Arial"/>
              <a:buChar char="-"/>
            </a:pPr>
            <a:r>
              <a:rPr lang="vi">
                <a:solidFill>
                  <a:srgbClr val="202020"/>
                </a:solidFill>
                <a:latin typeface="Arial"/>
                <a:ea typeface="Arial"/>
                <a:cs typeface="Arial"/>
                <a:sym typeface="Arial"/>
              </a:rPr>
              <a:t>ML chỉ hành động máy tính tự học từ những kinh nghiệm đã biết để cải thiện 1 nhiệm vụ mà nó đang thực hiện. Hiệu suất của máy tính khi thực hiện nhiệm vụ sẽ trở nên tốt hơn sau khi hoàn thành nhiệm vụ đó nhiều lần. </a:t>
            </a:r>
            <a:endParaRPr>
              <a:solidFill>
                <a:srgbClr val="202020"/>
              </a:solidFill>
              <a:latin typeface="Arial"/>
              <a:ea typeface="Arial"/>
              <a:cs typeface="Arial"/>
              <a:sym typeface="Arial"/>
            </a:endParaRPr>
          </a:p>
        </p:txBody>
      </p:sp>
      <p:pic>
        <p:nvPicPr>
          <p:cNvPr id="108" name="Google Shape;108;p19"/>
          <p:cNvPicPr preferRelativeResize="0"/>
          <p:nvPr/>
        </p:nvPicPr>
        <p:blipFill rotWithShape="1">
          <a:blip r:embed="rId3">
            <a:alphaModFix/>
          </a:blip>
          <a:srcRect/>
          <a:stretch/>
        </p:blipFill>
        <p:spPr>
          <a:xfrm>
            <a:off x="702725" y="935600"/>
            <a:ext cx="7438626" cy="1789125"/>
          </a:xfrm>
          <a:prstGeom prst="rect">
            <a:avLst/>
          </a:prstGeom>
          <a:noFill/>
          <a:ln>
            <a:noFill/>
          </a:ln>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0"/>
          <p:cNvSpPr txBox="1">
            <a:spLocks noGrp="1"/>
          </p:cNvSpPr>
          <p:nvPr>
            <p:ph type="title"/>
          </p:nvPr>
        </p:nvSpPr>
        <p:spPr>
          <a:xfrm>
            <a:off x="311700" y="265600"/>
            <a:ext cx="8520600" cy="7074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vi"/>
              <a:t>2) Machine Learning</a:t>
            </a:r>
            <a:endParaRPr/>
          </a:p>
          <a:p>
            <a:pPr marL="0" lvl="0" indent="0" algn="l" rtl="0">
              <a:lnSpc>
                <a:spcPct val="100000"/>
              </a:lnSpc>
              <a:spcBef>
                <a:spcPts val="0"/>
              </a:spcBef>
              <a:spcAft>
                <a:spcPts val="0"/>
              </a:spcAft>
              <a:buSzPct val="111111"/>
              <a:buNone/>
            </a:pPr>
            <a:endParaRPr/>
          </a:p>
          <a:p>
            <a:pPr marL="0" lvl="0" indent="0" algn="l" rtl="0">
              <a:lnSpc>
                <a:spcPct val="100000"/>
              </a:lnSpc>
              <a:spcBef>
                <a:spcPts val="0"/>
              </a:spcBef>
              <a:spcAft>
                <a:spcPts val="0"/>
              </a:spcAft>
              <a:buSzPct val="111111"/>
              <a:buNone/>
            </a:pPr>
            <a:endParaRPr/>
          </a:p>
        </p:txBody>
      </p:sp>
      <p:sp>
        <p:nvSpPr>
          <p:cNvPr id="114" name="Google Shape;114;p20"/>
          <p:cNvSpPr txBox="1">
            <a:spLocks noGrp="1"/>
          </p:cNvSpPr>
          <p:nvPr>
            <p:ph type="body" idx="1"/>
          </p:nvPr>
        </p:nvSpPr>
        <p:spPr>
          <a:xfrm>
            <a:off x="311700" y="1266325"/>
            <a:ext cx="8520600" cy="33027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1200"/>
              </a:spcAft>
              <a:buSzPts val="1800"/>
              <a:buNone/>
            </a:pPr>
            <a:endParaRPr/>
          </a:p>
        </p:txBody>
      </p:sp>
      <p:pic>
        <p:nvPicPr>
          <p:cNvPr id="115" name="Google Shape;115;p20"/>
          <p:cNvPicPr preferRelativeResize="0"/>
          <p:nvPr/>
        </p:nvPicPr>
        <p:blipFill rotWithShape="1">
          <a:blip r:embed="rId3">
            <a:alphaModFix/>
          </a:blip>
          <a:srcRect/>
          <a:stretch/>
        </p:blipFill>
        <p:spPr>
          <a:xfrm>
            <a:off x="613025" y="1234648"/>
            <a:ext cx="7710001" cy="3487250"/>
          </a:xfrm>
          <a:prstGeom prst="rect">
            <a:avLst/>
          </a:prstGeom>
          <a:noFill/>
          <a:ln>
            <a:noFill/>
          </a:ln>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Google Shape;74;p14"/>
          <p:cNvSpPr txBox="1">
            <a:spLocks noGrp="1"/>
          </p:cNvSpPr>
          <p:nvPr>
            <p:ph type="title"/>
          </p:nvPr>
        </p:nvSpPr>
        <p:spPr>
          <a:xfrm>
            <a:off x="311700" y="175875"/>
            <a:ext cx="8520600" cy="7074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vi"/>
              <a:t>Overview	</a:t>
            </a:r>
            <a:endParaRPr/>
          </a:p>
        </p:txBody>
      </p:sp>
      <p:sp>
        <p:nvSpPr>
          <p:cNvPr id="75" name="Google Shape;75;p14"/>
          <p:cNvSpPr txBox="1">
            <a:spLocks noGrp="1"/>
          </p:cNvSpPr>
          <p:nvPr>
            <p:ph type="body" idx="1"/>
          </p:nvPr>
        </p:nvSpPr>
        <p:spPr>
          <a:xfrm>
            <a:off x="501275" y="982225"/>
            <a:ext cx="8331000" cy="3790800"/>
          </a:xfrm>
          <a:prstGeom prst="rect">
            <a:avLst/>
          </a:prstGeom>
          <a:noFill/>
          <a:ln>
            <a:noFill/>
          </a:ln>
        </p:spPr>
        <p:txBody>
          <a:bodyPr spcFirstLastPara="1" wrap="square" lIns="91425" tIns="91425" rIns="91425" bIns="91425" anchor="t" anchorCtr="0">
            <a:noAutofit/>
          </a:bodyPr>
          <a:lstStyle/>
          <a:p>
            <a:pPr marL="457200" lvl="0" indent="-342900" algn="l" rtl="0">
              <a:lnSpc>
                <a:spcPct val="105000"/>
              </a:lnSpc>
              <a:spcBef>
                <a:spcPts val="0"/>
              </a:spcBef>
              <a:spcAft>
                <a:spcPts val="0"/>
              </a:spcAft>
              <a:buClr>
                <a:srgbClr val="202020"/>
              </a:buClr>
              <a:buSzPts val="1800"/>
              <a:buFont typeface="Arial"/>
              <a:buAutoNum type="arabicParenR"/>
            </a:pPr>
            <a:r>
              <a:rPr lang="vi">
                <a:solidFill>
                  <a:srgbClr val="202020"/>
                </a:solidFill>
                <a:latin typeface="Arial"/>
                <a:ea typeface="Arial"/>
                <a:cs typeface="Arial"/>
                <a:sym typeface="Arial"/>
              </a:rPr>
              <a:t>Artificial Intelligence (AI) </a:t>
            </a:r>
            <a:endParaRPr>
              <a:solidFill>
                <a:srgbClr val="202020"/>
              </a:solidFill>
              <a:latin typeface="Arial"/>
              <a:ea typeface="Arial"/>
              <a:cs typeface="Arial"/>
              <a:sym typeface="Arial"/>
            </a:endParaRPr>
          </a:p>
          <a:p>
            <a:pPr marL="457200" lvl="0" indent="-342900" algn="l" rtl="0">
              <a:lnSpc>
                <a:spcPct val="105000"/>
              </a:lnSpc>
              <a:spcBef>
                <a:spcPts val="0"/>
              </a:spcBef>
              <a:spcAft>
                <a:spcPts val="0"/>
              </a:spcAft>
              <a:buClr>
                <a:srgbClr val="202020"/>
              </a:buClr>
              <a:buSzPts val="1800"/>
              <a:buFont typeface="Arial"/>
              <a:buAutoNum type="arabicParenR"/>
            </a:pPr>
            <a:r>
              <a:rPr lang="vi">
                <a:solidFill>
                  <a:srgbClr val="202020"/>
                </a:solidFill>
                <a:latin typeface="Arial"/>
                <a:ea typeface="Arial"/>
                <a:cs typeface="Arial"/>
                <a:sym typeface="Arial"/>
              </a:rPr>
              <a:t>Machine learning (ML)</a:t>
            </a:r>
            <a:endParaRPr>
              <a:solidFill>
                <a:srgbClr val="202020"/>
              </a:solidFill>
              <a:latin typeface="Arial"/>
              <a:ea typeface="Arial"/>
              <a:cs typeface="Arial"/>
              <a:sym typeface="Arial"/>
            </a:endParaRPr>
          </a:p>
          <a:p>
            <a:pPr marL="457200" lvl="0" indent="-342900" algn="l" rtl="0">
              <a:lnSpc>
                <a:spcPct val="105000"/>
              </a:lnSpc>
              <a:spcBef>
                <a:spcPts val="0"/>
              </a:spcBef>
              <a:spcAft>
                <a:spcPts val="0"/>
              </a:spcAft>
              <a:buClr>
                <a:srgbClr val="202020"/>
              </a:buClr>
              <a:buSzPts val="1800"/>
              <a:buFont typeface="Arial"/>
              <a:buAutoNum type="arabicParenR"/>
            </a:pPr>
            <a:r>
              <a:rPr lang="vi">
                <a:solidFill>
                  <a:srgbClr val="202020"/>
                </a:solidFill>
                <a:latin typeface="Arial"/>
                <a:ea typeface="Arial"/>
                <a:cs typeface="Arial"/>
                <a:sym typeface="Arial"/>
              </a:rPr>
              <a:t>Phân loại machine learning</a:t>
            </a:r>
            <a:endParaRPr>
              <a:solidFill>
                <a:srgbClr val="202020"/>
              </a:solidFill>
              <a:latin typeface="Arial"/>
              <a:ea typeface="Arial"/>
              <a:cs typeface="Arial"/>
              <a:sym typeface="Arial"/>
            </a:endParaRPr>
          </a:p>
          <a:p>
            <a:pPr marL="914400" lvl="1" indent="-342900" algn="l" rtl="0">
              <a:lnSpc>
                <a:spcPct val="105000"/>
              </a:lnSpc>
              <a:spcBef>
                <a:spcPts val="0"/>
              </a:spcBef>
              <a:spcAft>
                <a:spcPts val="0"/>
              </a:spcAft>
              <a:buClr>
                <a:srgbClr val="202020"/>
              </a:buClr>
              <a:buSzPts val="1800"/>
              <a:buFont typeface="Arial"/>
              <a:buAutoNum type="alphaLcParenR"/>
            </a:pPr>
            <a:r>
              <a:rPr lang="vi" sz="1800">
                <a:solidFill>
                  <a:srgbClr val="202020"/>
                </a:solidFill>
                <a:latin typeface="Arial"/>
                <a:ea typeface="Arial"/>
                <a:cs typeface="Arial"/>
                <a:sym typeface="Arial"/>
              </a:rPr>
              <a:t>Supervised Learning</a:t>
            </a:r>
            <a:endParaRPr sz="1800">
              <a:solidFill>
                <a:srgbClr val="202020"/>
              </a:solidFill>
              <a:latin typeface="Arial"/>
              <a:ea typeface="Arial"/>
              <a:cs typeface="Arial"/>
              <a:sym typeface="Arial"/>
            </a:endParaRPr>
          </a:p>
          <a:p>
            <a:pPr marL="914400" lvl="1" indent="-342900" algn="l" rtl="0">
              <a:lnSpc>
                <a:spcPct val="105000"/>
              </a:lnSpc>
              <a:spcBef>
                <a:spcPts val="0"/>
              </a:spcBef>
              <a:spcAft>
                <a:spcPts val="0"/>
              </a:spcAft>
              <a:buClr>
                <a:srgbClr val="202020"/>
              </a:buClr>
              <a:buSzPts val="1800"/>
              <a:buFont typeface="Arial"/>
              <a:buAutoNum type="alphaLcParenR"/>
            </a:pPr>
            <a:r>
              <a:rPr lang="vi" sz="1800">
                <a:solidFill>
                  <a:srgbClr val="202020"/>
                </a:solidFill>
                <a:latin typeface="Arial"/>
                <a:ea typeface="Arial"/>
                <a:cs typeface="Arial"/>
                <a:sym typeface="Arial"/>
              </a:rPr>
              <a:t>Unsupervised Learning</a:t>
            </a:r>
            <a:endParaRPr sz="1800">
              <a:solidFill>
                <a:srgbClr val="202020"/>
              </a:solidFill>
              <a:latin typeface="Arial"/>
              <a:ea typeface="Arial"/>
              <a:cs typeface="Arial"/>
              <a:sym typeface="Arial"/>
            </a:endParaRPr>
          </a:p>
          <a:p>
            <a:pPr marL="914400" lvl="1" indent="-342900" algn="l" rtl="0">
              <a:lnSpc>
                <a:spcPct val="105000"/>
              </a:lnSpc>
              <a:spcBef>
                <a:spcPts val="0"/>
              </a:spcBef>
              <a:spcAft>
                <a:spcPts val="0"/>
              </a:spcAft>
              <a:buClr>
                <a:srgbClr val="202020"/>
              </a:buClr>
              <a:buSzPts val="1800"/>
              <a:buFont typeface="Arial"/>
              <a:buAutoNum type="alphaLcParenR"/>
            </a:pPr>
            <a:r>
              <a:rPr lang="vi" sz="1800">
                <a:solidFill>
                  <a:srgbClr val="202020"/>
                </a:solidFill>
                <a:latin typeface="Arial"/>
                <a:ea typeface="Arial"/>
                <a:cs typeface="Arial"/>
                <a:sym typeface="Arial"/>
              </a:rPr>
              <a:t>Semi-Supervised Learning</a:t>
            </a:r>
            <a:endParaRPr sz="1800">
              <a:solidFill>
                <a:srgbClr val="202020"/>
              </a:solidFill>
              <a:latin typeface="Arial"/>
              <a:ea typeface="Arial"/>
              <a:cs typeface="Arial"/>
              <a:sym typeface="Arial"/>
            </a:endParaRPr>
          </a:p>
          <a:p>
            <a:pPr marL="914400" lvl="1" indent="-342900" algn="l" rtl="0">
              <a:lnSpc>
                <a:spcPct val="105000"/>
              </a:lnSpc>
              <a:spcBef>
                <a:spcPts val="0"/>
              </a:spcBef>
              <a:spcAft>
                <a:spcPts val="0"/>
              </a:spcAft>
              <a:buClr>
                <a:srgbClr val="202020"/>
              </a:buClr>
              <a:buSzPts val="1800"/>
              <a:buFont typeface="Arial"/>
              <a:buAutoNum type="alphaLcParenR"/>
            </a:pPr>
            <a:r>
              <a:rPr lang="vi" sz="1800">
                <a:solidFill>
                  <a:srgbClr val="202020"/>
                </a:solidFill>
                <a:latin typeface="Arial"/>
                <a:ea typeface="Arial"/>
                <a:cs typeface="Arial"/>
                <a:sym typeface="Arial"/>
              </a:rPr>
              <a:t>Reinforcement Learning</a:t>
            </a:r>
            <a:endParaRPr sz="1800">
              <a:solidFill>
                <a:srgbClr val="202020"/>
              </a:solidFill>
              <a:latin typeface="Arial"/>
              <a:ea typeface="Arial"/>
              <a:cs typeface="Arial"/>
              <a:sym typeface="Arial"/>
            </a:endParaRPr>
          </a:p>
          <a:p>
            <a:pPr marL="457200" lvl="0" indent="-342900" algn="l" rtl="0">
              <a:lnSpc>
                <a:spcPct val="105000"/>
              </a:lnSpc>
              <a:spcBef>
                <a:spcPts val="0"/>
              </a:spcBef>
              <a:spcAft>
                <a:spcPts val="0"/>
              </a:spcAft>
              <a:buClr>
                <a:srgbClr val="202020"/>
              </a:buClr>
              <a:buSzPts val="1800"/>
              <a:buFont typeface="Arial"/>
              <a:buAutoNum type="arabicParenR"/>
            </a:pPr>
            <a:r>
              <a:rPr lang="en-US" smtClean="0">
                <a:solidFill>
                  <a:srgbClr val="202020"/>
                </a:solidFill>
                <a:latin typeface="Arial"/>
                <a:ea typeface="Arial"/>
                <a:cs typeface="Arial"/>
                <a:sym typeface="Arial"/>
              </a:rPr>
              <a:t>Làm bài test trên canvas</a:t>
            </a:r>
            <a:endParaRPr sz="1800">
              <a:solidFill>
                <a:srgbClr val="202020"/>
              </a:solidFill>
              <a:latin typeface="Arial"/>
              <a:ea typeface="Arial"/>
              <a:cs typeface="Arial"/>
              <a:sym typeface="Arial"/>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21"/>
          <p:cNvSpPr txBox="1">
            <a:spLocks noGrp="1"/>
          </p:cNvSpPr>
          <p:nvPr>
            <p:ph type="body" idx="1"/>
          </p:nvPr>
        </p:nvSpPr>
        <p:spPr>
          <a:xfrm>
            <a:off x="311700" y="1266325"/>
            <a:ext cx="8520600" cy="33027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1200"/>
              </a:spcAft>
              <a:buSzPts val="1800"/>
              <a:buNone/>
            </a:pPr>
            <a:endParaRPr/>
          </a:p>
        </p:txBody>
      </p:sp>
      <p:sp>
        <p:nvSpPr>
          <p:cNvPr id="121" name="Google Shape;121;p21"/>
          <p:cNvSpPr txBox="1">
            <a:spLocks noGrp="1"/>
          </p:cNvSpPr>
          <p:nvPr>
            <p:ph type="title"/>
          </p:nvPr>
        </p:nvSpPr>
        <p:spPr>
          <a:xfrm>
            <a:off x="311700" y="243175"/>
            <a:ext cx="8520600" cy="7074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vi"/>
              <a:t>2) Machine Learning</a:t>
            </a:r>
            <a:endParaRPr/>
          </a:p>
        </p:txBody>
      </p:sp>
      <p:pic>
        <p:nvPicPr>
          <p:cNvPr id="122" name="Google Shape;122;p21"/>
          <p:cNvPicPr preferRelativeResize="0"/>
          <p:nvPr/>
        </p:nvPicPr>
        <p:blipFill rotWithShape="1">
          <a:blip r:embed="rId3">
            <a:alphaModFix/>
          </a:blip>
          <a:srcRect/>
          <a:stretch/>
        </p:blipFill>
        <p:spPr>
          <a:xfrm>
            <a:off x="1541700" y="949076"/>
            <a:ext cx="5890199" cy="3937200"/>
          </a:xfrm>
          <a:prstGeom prst="rect">
            <a:avLst/>
          </a:prstGeom>
          <a:noFill/>
          <a:ln>
            <a:noFill/>
          </a:ln>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23"/>
          <p:cNvSpPr txBox="1">
            <a:spLocks noGrp="1"/>
          </p:cNvSpPr>
          <p:nvPr>
            <p:ph type="title"/>
          </p:nvPr>
        </p:nvSpPr>
        <p:spPr>
          <a:xfrm>
            <a:off x="311700" y="243175"/>
            <a:ext cx="8520600" cy="7074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vi"/>
              <a:t>2) Machine Learning</a:t>
            </a:r>
            <a:endParaRPr/>
          </a:p>
        </p:txBody>
      </p:sp>
      <p:sp>
        <p:nvSpPr>
          <p:cNvPr id="135" name="Google Shape;135;p23"/>
          <p:cNvSpPr txBox="1">
            <a:spLocks noGrp="1"/>
          </p:cNvSpPr>
          <p:nvPr>
            <p:ph type="body" idx="1"/>
          </p:nvPr>
        </p:nvSpPr>
        <p:spPr>
          <a:xfrm>
            <a:off x="311700" y="1266325"/>
            <a:ext cx="8520600" cy="33027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1200"/>
              </a:spcAft>
              <a:buSzPts val="1800"/>
              <a:buNone/>
            </a:pPr>
            <a:endParaRPr/>
          </a:p>
        </p:txBody>
      </p:sp>
      <p:pic>
        <p:nvPicPr>
          <p:cNvPr id="136" name="Google Shape;136;p23"/>
          <p:cNvPicPr preferRelativeResize="0"/>
          <p:nvPr/>
        </p:nvPicPr>
        <p:blipFill rotWithShape="1">
          <a:blip r:embed="rId3">
            <a:alphaModFix/>
          </a:blip>
          <a:srcRect/>
          <a:stretch/>
        </p:blipFill>
        <p:spPr>
          <a:xfrm>
            <a:off x="2388475" y="1189521"/>
            <a:ext cx="4272674" cy="1571050"/>
          </a:xfrm>
          <a:prstGeom prst="rect">
            <a:avLst/>
          </a:prstGeom>
          <a:noFill/>
          <a:ln>
            <a:noFill/>
          </a:ln>
        </p:spPr>
      </p:pic>
      <p:pic>
        <p:nvPicPr>
          <p:cNvPr id="137" name="Google Shape;137;p23"/>
          <p:cNvPicPr preferRelativeResize="0"/>
          <p:nvPr/>
        </p:nvPicPr>
        <p:blipFill rotWithShape="1">
          <a:blip r:embed="rId4">
            <a:alphaModFix/>
          </a:blip>
          <a:srcRect/>
          <a:stretch/>
        </p:blipFill>
        <p:spPr>
          <a:xfrm>
            <a:off x="2271638" y="2999525"/>
            <a:ext cx="4389500" cy="1346875"/>
          </a:xfrm>
          <a:prstGeom prst="rect">
            <a:avLst/>
          </a:prstGeom>
          <a:noFill/>
          <a:ln>
            <a:noFill/>
          </a:ln>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22"/>
          <p:cNvSpPr txBox="1">
            <a:spLocks noGrp="1"/>
          </p:cNvSpPr>
          <p:nvPr>
            <p:ph type="title"/>
          </p:nvPr>
        </p:nvSpPr>
        <p:spPr>
          <a:xfrm>
            <a:off x="311700" y="41300"/>
            <a:ext cx="8520600" cy="7074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vi"/>
              <a:t>2) Machine Learning</a:t>
            </a:r>
            <a:endParaRPr/>
          </a:p>
          <a:p>
            <a:pPr marL="0" lvl="0" indent="0" algn="l" rtl="0">
              <a:lnSpc>
                <a:spcPct val="100000"/>
              </a:lnSpc>
              <a:spcBef>
                <a:spcPts val="0"/>
              </a:spcBef>
              <a:spcAft>
                <a:spcPts val="0"/>
              </a:spcAft>
              <a:buSzPct val="111111"/>
              <a:buNone/>
            </a:pPr>
            <a:endParaRPr/>
          </a:p>
        </p:txBody>
      </p:sp>
      <p:sp>
        <p:nvSpPr>
          <p:cNvPr id="128" name="Google Shape;128;p22"/>
          <p:cNvSpPr txBox="1">
            <a:spLocks noGrp="1"/>
          </p:cNvSpPr>
          <p:nvPr>
            <p:ph type="body" idx="1"/>
          </p:nvPr>
        </p:nvSpPr>
        <p:spPr>
          <a:xfrm>
            <a:off x="311700" y="4096850"/>
            <a:ext cx="8520600" cy="7074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200"/>
              </a:spcAft>
              <a:buSzPts val="1800"/>
              <a:buNone/>
            </a:pPr>
            <a:r>
              <a:rPr lang="vi">
                <a:solidFill>
                  <a:srgbClr val="FF0000"/>
                </a:solidFill>
                <a:latin typeface="Arial"/>
                <a:ea typeface="Arial"/>
                <a:cs typeface="Arial"/>
                <a:sym typeface="Arial"/>
              </a:rPr>
              <a:t>⇒ Nếu không có ML, thì AI sẽ bị giới hạn bởi vì ML mang lại cho máy tính sức mạnh để tìm ra mọi thứ mà không cần được lập trình rõ ràng.</a:t>
            </a:r>
            <a:endParaRPr>
              <a:solidFill>
                <a:srgbClr val="FF0000"/>
              </a:solidFill>
              <a:latin typeface="Arial"/>
              <a:ea typeface="Arial"/>
              <a:cs typeface="Arial"/>
              <a:sym typeface="Arial"/>
            </a:endParaRPr>
          </a:p>
        </p:txBody>
      </p:sp>
      <p:pic>
        <p:nvPicPr>
          <p:cNvPr id="129" name="Google Shape;129;p22"/>
          <p:cNvPicPr preferRelativeResize="0"/>
          <p:nvPr/>
        </p:nvPicPr>
        <p:blipFill rotWithShape="1">
          <a:blip r:embed="rId3">
            <a:alphaModFix/>
          </a:blip>
          <a:srcRect/>
          <a:stretch/>
        </p:blipFill>
        <p:spPr>
          <a:xfrm>
            <a:off x="1165324" y="907950"/>
            <a:ext cx="6813350" cy="3029650"/>
          </a:xfrm>
          <a:prstGeom prst="rect">
            <a:avLst/>
          </a:prstGeom>
          <a:noFill/>
          <a:ln>
            <a:noFill/>
          </a:ln>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4"/>
          <p:cNvSpPr txBox="1">
            <a:spLocks noGrp="1"/>
          </p:cNvSpPr>
          <p:nvPr>
            <p:ph type="title"/>
          </p:nvPr>
        </p:nvSpPr>
        <p:spPr>
          <a:xfrm>
            <a:off x="311700" y="251225"/>
            <a:ext cx="8520600" cy="7074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vi"/>
              <a:t>3) Machine learning classification</a:t>
            </a:r>
            <a:endParaRPr/>
          </a:p>
        </p:txBody>
      </p:sp>
      <p:sp>
        <p:nvSpPr>
          <p:cNvPr id="143" name="Google Shape;143;p24"/>
          <p:cNvSpPr txBox="1">
            <a:spLocks noGrp="1"/>
          </p:cNvSpPr>
          <p:nvPr>
            <p:ph type="body" idx="1"/>
          </p:nvPr>
        </p:nvSpPr>
        <p:spPr>
          <a:xfrm>
            <a:off x="311700" y="958625"/>
            <a:ext cx="8520600" cy="3610500"/>
          </a:xfrm>
          <a:prstGeom prst="rect">
            <a:avLst/>
          </a:prstGeom>
          <a:noFill/>
          <a:ln>
            <a:noFill/>
          </a:ln>
        </p:spPr>
        <p:txBody>
          <a:bodyPr spcFirstLastPara="1" wrap="square" lIns="91425" tIns="91425" rIns="91425" bIns="91425" anchor="t" anchorCtr="0">
            <a:normAutofit/>
          </a:bodyPr>
          <a:lstStyle/>
          <a:p>
            <a:pPr marL="457200" lvl="0" indent="-342900" algn="l" rtl="0">
              <a:lnSpc>
                <a:spcPct val="115000"/>
              </a:lnSpc>
              <a:spcBef>
                <a:spcPts val="0"/>
              </a:spcBef>
              <a:spcAft>
                <a:spcPts val="0"/>
              </a:spcAft>
              <a:buClr>
                <a:srgbClr val="202020"/>
              </a:buClr>
              <a:buSzPts val="1800"/>
              <a:buFont typeface="Arial"/>
              <a:buChar char="-"/>
            </a:pPr>
            <a:r>
              <a:rPr lang="vi">
                <a:solidFill>
                  <a:srgbClr val="202020"/>
                </a:solidFill>
                <a:latin typeface="Arial"/>
                <a:ea typeface="Arial"/>
                <a:cs typeface="Arial"/>
                <a:sym typeface="Arial"/>
              </a:rPr>
              <a:t>Supervised learning (học có giám sát)</a:t>
            </a:r>
            <a:endParaRPr>
              <a:solidFill>
                <a:srgbClr val="202020"/>
              </a:solidFill>
              <a:latin typeface="Arial"/>
              <a:ea typeface="Arial"/>
              <a:cs typeface="Arial"/>
              <a:sym typeface="Arial"/>
            </a:endParaRPr>
          </a:p>
          <a:p>
            <a:pPr marL="914400" lvl="1" indent="-342900" algn="l" rtl="0">
              <a:lnSpc>
                <a:spcPct val="115000"/>
              </a:lnSpc>
              <a:spcBef>
                <a:spcPts val="0"/>
              </a:spcBef>
              <a:spcAft>
                <a:spcPts val="0"/>
              </a:spcAft>
              <a:buClr>
                <a:srgbClr val="202020"/>
              </a:buClr>
              <a:buSzPts val="1800"/>
              <a:buFont typeface="Arial"/>
              <a:buChar char="-"/>
            </a:pPr>
            <a:r>
              <a:rPr lang="vi" sz="1800">
                <a:solidFill>
                  <a:srgbClr val="202020"/>
                </a:solidFill>
                <a:latin typeface="Arial"/>
                <a:ea typeface="Arial"/>
                <a:cs typeface="Arial"/>
                <a:sym typeface="Arial"/>
              </a:rPr>
              <a:t>Regression (Hồi Quy)</a:t>
            </a:r>
            <a:endParaRPr sz="1800">
              <a:solidFill>
                <a:srgbClr val="202020"/>
              </a:solidFill>
              <a:latin typeface="Arial"/>
              <a:ea typeface="Arial"/>
              <a:cs typeface="Arial"/>
              <a:sym typeface="Arial"/>
            </a:endParaRPr>
          </a:p>
          <a:p>
            <a:pPr marL="914400" lvl="1" indent="-342900" algn="l" rtl="0">
              <a:lnSpc>
                <a:spcPct val="115000"/>
              </a:lnSpc>
              <a:spcBef>
                <a:spcPts val="0"/>
              </a:spcBef>
              <a:spcAft>
                <a:spcPts val="0"/>
              </a:spcAft>
              <a:buClr>
                <a:srgbClr val="202020"/>
              </a:buClr>
              <a:buSzPts val="1800"/>
              <a:buFont typeface="Arial"/>
              <a:buChar char="-"/>
            </a:pPr>
            <a:r>
              <a:rPr lang="vi" sz="1800">
                <a:solidFill>
                  <a:srgbClr val="202020"/>
                </a:solidFill>
                <a:latin typeface="Arial"/>
                <a:ea typeface="Arial"/>
                <a:cs typeface="Arial"/>
                <a:sym typeface="Arial"/>
              </a:rPr>
              <a:t>Classification (Phân loại)</a:t>
            </a:r>
            <a:endParaRPr sz="1800">
              <a:solidFill>
                <a:srgbClr val="202020"/>
              </a:solidFill>
              <a:latin typeface="Arial"/>
              <a:ea typeface="Arial"/>
              <a:cs typeface="Arial"/>
              <a:sym typeface="Arial"/>
            </a:endParaRPr>
          </a:p>
          <a:p>
            <a:pPr marL="457200" lvl="0" indent="-342900" algn="l" rtl="0">
              <a:lnSpc>
                <a:spcPct val="115000"/>
              </a:lnSpc>
              <a:spcBef>
                <a:spcPts val="0"/>
              </a:spcBef>
              <a:spcAft>
                <a:spcPts val="0"/>
              </a:spcAft>
              <a:buClr>
                <a:srgbClr val="202020"/>
              </a:buClr>
              <a:buSzPts val="1800"/>
              <a:buFont typeface="Arial"/>
              <a:buChar char="-"/>
            </a:pPr>
            <a:r>
              <a:rPr lang="vi">
                <a:solidFill>
                  <a:srgbClr val="202020"/>
                </a:solidFill>
                <a:latin typeface="Arial"/>
                <a:ea typeface="Arial"/>
                <a:cs typeface="Arial"/>
                <a:sym typeface="Arial"/>
              </a:rPr>
              <a:t>Unsupervised learning (học không giám sát)</a:t>
            </a:r>
            <a:endParaRPr>
              <a:solidFill>
                <a:srgbClr val="202020"/>
              </a:solidFill>
              <a:latin typeface="Arial"/>
              <a:ea typeface="Arial"/>
              <a:cs typeface="Arial"/>
              <a:sym typeface="Arial"/>
            </a:endParaRPr>
          </a:p>
          <a:p>
            <a:pPr marL="914400" lvl="1" indent="-342900" algn="l" rtl="0">
              <a:lnSpc>
                <a:spcPct val="115000"/>
              </a:lnSpc>
              <a:spcBef>
                <a:spcPts val="0"/>
              </a:spcBef>
              <a:spcAft>
                <a:spcPts val="0"/>
              </a:spcAft>
              <a:buClr>
                <a:srgbClr val="202020"/>
              </a:buClr>
              <a:buSzPts val="1800"/>
              <a:buFont typeface="Arial"/>
              <a:buChar char="-"/>
            </a:pPr>
            <a:r>
              <a:rPr lang="vi" sz="1800">
                <a:solidFill>
                  <a:srgbClr val="202020"/>
                </a:solidFill>
                <a:latin typeface="Arial"/>
                <a:ea typeface="Arial"/>
                <a:cs typeface="Arial"/>
                <a:sym typeface="Arial"/>
              </a:rPr>
              <a:t>Clustering (Phân nhóm/cụm)</a:t>
            </a:r>
            <a:endParaRPr sz="1800">
              <a:solidFill>
                <a:srgbClr val="202020"/>
              </a:solidFill>
              <a:latin typeface="Arial"/>
              <a:ea typeface="Arial"/>
              <a:cs typeface="Arial"/>
              <a:sym typeface="Arial"/>
            </a:endParaRPr>
          </a:p>
          <a:p>
            <a:pPr marL="914400" lvl="1" indent="-342900" algn="l" rtl="0">
              <a:lnSpc>
                <a:spcPct val="115000"/>
              </a:lnSpc>
              <a:spcBef>
                <a:spcPts val="0"/>
              </a:spcBef>
              <a:spcAft>
                <a:spcPts val="0"/>
              </a:spcAft>
              <a:buClr>
                <a:srgbClr val="202020"/>
              </a:buClr>
              <a:buSzPts val="1800"/>
              <a:buFont typeface="Arial"/>
              <a:buChar char="-"/>
            </a:pPr>
            <a:r>
              <a:rPr lang="vi" sz="1800">
                <a:solidFill>
                  <a:srgbClr val="202020"/>
                </a:solidFill>
                <a:latin typeface="Arial"/>
                <a:ea typeface="Arial"/>
                <a:cs typeface="Arial"/>
                <a:sym typeface="Arial"/>
              </a:rPr>
              <a:t>Association (Liên kết)</a:t>
            </a:r>
            <a:endParaRPr sz="1800">
              <a:solidFill>
                <a:srgbClr val="202020"/>
              </a:solidFill>
              <a:latin typeface="Arial"/>
              <a:ea typeface="Arial"/>
              <a:cs typeface="Arial"/>
              <a:sym typeface="Arial"/>
            </a:endParaRPr>
          </a:p>
          <a:p>
            <a:pPr marL="457200" lvl="0" indent="-342900" algn="l" rtl="0">
              <a:lnSpc>
                <a:spcPct val="115000"/>
              </a:lnSpc>
              <a:spcBef>
                <a:spcPts val="0"/>
              </a:spcBef>
              <a:spcAft>
                <a:spcPts val="0"/>
              </a:spcAft>
              <a:buClr>
                <a:srgbClr val="202020"/>
              </a:buClr>
              <a:buSzPts val="1800"/>
              <a:buFont typeface="Arial"/>
              <a:buChar char="-"/>
            </a:pPr>
            <a:r>
              <a:rPr lang="vi">
                <a:solidFill>
                  <a:srgbClr val="202020"/>
                </a:solidFill>
                <a:latin typeface="Arial"/>
                <a:ea typeface="Arial"/>
                <a:cs typeface="Arial"/>
                <a:sym typeface="Arial"/>
              </a:rPr>
              <a:t>Semi-supervised Learning (Học bán giám sát)</a:t>
            </a:r>
            <a:endParaRPr>
              <a:solidFill>
                <a:srgbClr val="202020"/>
              </a:solidFill>
              <a:latin typeface="Arial"/>
              <a:ea typeface="Arial"/>
              <a:cs typeface="Arial"/>
              <a:sym typeface="Arial"/>
            </a:endParaRPr>
          </a:p>
          <a:p>
            <a:pPr marL="457200" lvl="0" indent="-342900" algn="l" rtl="0">
              <a:lnSpc>
                <a:spcPct val="115000"/>
              </a:lnSpc>
              <a:spcBef>
                <a:spcPts val="0"/>
              </a:spcBef>
              <a:spcAft>
                <a:spcPts val="0"/>
              </a:spcAft>
              <a:buClr>
                <a:srgbClr val="202020"/>
              </a:buClr>
              <a:buSzPts val="1800"/>
              <a:buFont typeface="Arial"/>
              <a:buChar char="-"/>
            </a:pPr>
            <a:r>
              <a:rPr lang="vi">
                <a:solidFill>
                  <a:srgbClr val="202020"/>
                </a:solidFill>
                <a:latin typeface="Arial"/>
                <a:ea typeface="Arial"/>
                <a:cs typeface="Arial"/>
                <a:sym typeface="Arial"/>
              </a:rPr>
              <a:t>Reinforcement Learning (Học tăng cường)</a:t>
            </a:r>
            <a:endParaRPr>
              <a:solidFill>
                <a:srgbClr val="202020"/>
              </a:solidFill>
              <a:latin typeface="Arial"/>
              <a:ea typeface="Arial"/>
              <a:cs typeface="Arial"/>
              <a:sym typeface="Arial"/>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25"/>
          <p:cNvSpPr txBox="1">
            <a:spLocks noGrp="1"/>
          </p:cNvSpPr>
          <p:nvPr>
            <p:ph type="body" idx="1"/>
          </p:nvPr>
        </p:nvSpPr>
        <p:spPr>
          <a:xfrm>
            <a:off x="311700" y="994350"/>
            <a:ext cx="8520600" cy="3574800"/>
          </a:xfrm>
          <a:prstGeom prst="rect">
            <a:avLst/>
          </a:prstGeom>
        </p:spPr>
        <p:txBody>
          <a:bodyPr spcFirstLastPara="1" wrap="square" lIns="91425" tIns="91425" rIns="91425" bIns="91425" anchor="t" anchorCtr="0">
            <a:normAutofit fontScale="92500" lnSpcReduction="10000"/>
          </a:bodyPr>
          <a:lstStyle/>
          <a:p>
            <a:pPr algn="just">
              <a:buClr>
                <a:srgbClr val="202020"/>
              </a:buClr>
              <a:buFont typeface="Arial"/>
              <a:buChar char="-"/>
            </a:pPr>
            <a:r>
              <a:rPr lang="vi" smtClean="0">
                <a:solidFill>
                  <a:srgbClr val="202020"/>
                </a:solidFill>
                <a:latin typeface="Arial"/>
                <a:ea typeface="Arial"/>
                <a:cs typeface="Arial"/>
                <a:sym typeface="Arial"/>
              </a:rPr>
              <a:t>Học </a:t>
            </a:r>
            <a:r>
              <a:rPr lang="vi">
                <a:solidFill>
                  <a:srgbClr val="202020"/>
                </a:solidFill>
                <a:latin typeface="Arial"/>
                <a:ea typeface="Arial"/>
                <a:cs typeface="Arial"/>
                <a:sym typeface="Arial"/>
              </a:rPr>
              <a:t>có giám sát (SL) là nhiệm vụ </a:t>
            </a:r>
            <a:r>
              <a:rPr lang="en-US" smtClean="0">
                <a:solidFill>
                  <a:srgbClr val="202020"/>
                </a:solidFill>
                <a:latin typeface="Arial"/>
                <a:ea typeface="Arial"/>
                <a:cs typeface="Arial"/>
                <a:sym typeface="Arial"/>
              </a:rPr>
              <a:t>máy học </a:t>
            </a:r>
            <a:r>
              <a:rPr lang="vi" smtClean="0">
                <a:solidFill>
                  <a:srgbClr val="202020"/>
                </a:solidFill>
                <a:latin typeface="Arial"/>
                <a:ea typeface="Arial"/>
                <a:cs typeface="Arial"/>
                <a:sym typeface="Arial"/>
              </a:rPr>
              <a:t>một </a:t>
            </a:r>
            <a:r>
              <a:rPr lang="vi">
                <a:solidFill>
                  <a:srgbClr val="202020"/>
                </a:solidFill>
                <a:latin typeface="Arial"/>
                <a:ea typeface="Arial"/>
                <a:cs typeface="Arial"/>
                <a:sym typeface="Arial"/>
              </a:rPr>
              <a:t>hàm ánh xạ </a:t>
            </a:r>
            <a:r>
              <a:rPr lang="en-US" smtClean="0">
                <a:solidFill>
                  <a:srgbClr val="202020"/>
                </a:solidFill>
                <a:latin typeface="Arial"/>
                <a:ea typeface="Arial"/>
                <a:cs typeface="Arial"/>
                <a:sym typeface="Arial"/>
              </a:rPr>
              <a:t>từ </a:t>
            </a:r>
            <a:r>
              <a:rPr lang="vi" smtClean="0">
                <a:solidFill>
                  <a:srgbClr val="202020"/>
                </a:solidFill>
                <a:latin typeface="Arial"/>
                <a:ea typeface="Arial"/>
                <a:cs typeface="Arial"/>
                <a:sym typeface="Arial"/>
              </a:rPr>
              <a:t>đầu </a:t>
            </a:r>
            <a:r>
              <a:rPr lang="vi">
                <a:solidFill>
                  <a:srgbClr val="202020"/>
                </a:solidFill>
                <a:latin typeface="Arial"/>
                <a:ea typeface="Arial"/>
                <a:cs typeface="Arial"/>
                <a:sym typeface="Arial"/>
              </a:rPr>
              <a:t>vào đến đầu ra </a:t>
            </a:r>
            <a:r>
              <a:rPr lang="en-US">
                <a:solidFill>
                  <a:srgbClr val="202020"/>
                </a:solidFill>
                <a:latin typeface="Arial"/>
                <a:ea typeface="Arial"/>
                <a:cs typeface="Arial"/>
                <a:sym typeface="Arial"/>
              </a:rPr>
              <a:t>(input - </a:t>
            </a:r>
            <a:r>
              <a:rPr lang="en-US" smtClean="0">
                <a:solidFill>
                  <a:srgbClr val="202020"/>
                </a:solidFill>
                <a:latin typeface="Arial"/>
                <a:ea typeface="Arial"/>
                <a:cs typeface="Arial"/>
                <a:sym typeface="Arial"/>
              </a:rPr>
              <a:t>output) </a:t>
            </a:r>
            <a:r>
              <a:rPr lang="vi" smtClean="0">
                <a:solidFill>
                  <a:srgbClr val="202020"/>
                </a:solidFill>
                <a:latin typeface="Arial"/>
                <a:ea typeface="Arial"/>
                <a:cs typeface="Arial"/>
                <a:sym typeface="Arial"/>
              </a:rPr>
              <a:t>dựa </a:t>
            </a:r>
            <a:r>
              <a:rPr lang="vi">
                <a:solidFill>
                  <a:srgbClr val="202020"/>
                </a:solidFill>
                <a:latin typeface="Arial"/>
                <a:ea typeface="Arial"/>
                <a:cs typeface="Arial"/>
                <a:sym typeface="Arial"/>
              </a:rPr>
              <a:t>trên các cặp dữ </a:t>
            </a:r>
            <a:r>
              <a:rPr lang="vi" smtClean="0">
                <a:solidFill>
                  <a:srgbClr val="202020"/>
                </a:solidFill>
                <a:latin typeface="Arial"/>
                <a:ea typeface="Arial"/>
                <a:cs typeface="Arial"/>
                <a:sym typeface="Arial"/>
              </a:rPr>
              <a:t>liệu</a:t>
            </a:r>
            <a:r>
              <a:rPr lang="en-US" smtClean="0">
                <a:solidFill>
                  <a:srgbClr val="202020"/>
                </a:solidFill>
                <a:latin typeface="Arial"/>
                <a:ea typeface="Arial"/>
                <a:cs typeface="Arial"/>
                <a:sym typeface="Arial"/>
              </a:rPr>
              <a:t> (X, y).</a:t>
            </a:r>
          </a:p>
          <a:p>
            <a:pPr algn="just">
              <a:buClr>
                <a:srgbClr val="202020"/>
              </a:buClr>
              <a:buFont typeface="Arial"/>
              <a:buChar char="-"/>
            </a:pPr>
            <a:endParaRPr lang="en-US">
              <a:solidFill>
                <a:srgbClr val="202020"/>
              </a:solidFill>
              <a:latin typeface="Arial"/>
              <a:ea typeface="Arial"/>
              <a:cs typeface="Arial"/>
              <a:sym typeface="Arial"/>
            </a:endParaRPr>
          </a:p>
          <a:p>
            <a:pPr algn="just">
              <a:buClr>
                <a:srgbClr val="202020"/>
              </a:buClr>
              <a:buFont typeface="Arial"/>
              <a:buChar char="-"/>
            </a:pPr>
            <a:r>
              <a:rPr lang="vi" smtClean="0">
                <a:solidFill>
                  <a:srgbClr val="202020"/>
                </a:solidFill>
                <a:latin typeface="Arial"/>
                <a:ea typeface="Arial"/>
                <a:cs typeface="Arial"/>
                <a:sym typeface="Arial"/>
              </a:rPr>
              <a:t>Hàm </a:t>
            </a:r>
            <a:r>
              <a:rPr lang="vi">
                <a:solidFill>
                  <a:srgbClr val="202020"/>
                </a:solidFill>
                <a:latin typeface="Arial"/>
                <a:ea typeface="Arial"/>
                <a:cs typeface="Arial"/>
                <a:sym typeface="Arial"/>
              </a:rPr>
              <a:t>ánh xạ được học từ tập dữ liệu huấn luyện (training dataset) gồm 1 tập các dữ liệu có gán nhãn (data, label) = (dữ liệu, gán nhãn).</a:t>
            </a:r>
            <a:endParaRPr>
              <a:solidFill>
                <a:srgbClr val="202020"/>
              </a:solidFill>
              <a:latin typeface="Arial"/>
              <a:ea typeface="Arial"/>
              <a:cs typeface="Arial"/>
              <a:sym typeface="Arial"/>
            </a:endParaRPr>
          </a:p>
          <a:p>
            <a:pPr marL="457200" lvl="0" indent="0" algn="just" rtl="0">
              <a:spcBef>
                <a:spcPts val="0"/>
              </a:spcBef>
              <a:spcAft>
                <a:spcPts val="0"/>
              </a:spcAft>
              <a:buNone/>
            </a:pPr>
            <a:endParaRPr>
              <a:solidFill>
                <a:srgbClr val="202020"/>
              </a:solidFill>
              <a:latin typeface="Arial"/>
              <a:ea typeface="Arial"/>
              <a:cs typeface="Arial"/>
              <a:sym typeface="Arial"/>
            </a:endParaRPr>
          </a:p>
          <a:p>
            <a:pPr marL="457200" lvl="0" indent="-342900" algn="just" rtl="0">
              <a:spcBef>
                <a:spcPts val="0"/>
              </a:spcBef>
              <a:spcAft>
                <a:spcPts val="0"/>
              </a:spcAft>
              <a:buClr>
                <a:srgbClr val="202020"/>
              </a:buClr>
              <a:buSzPts val="1800"/>
              <a:buFont typeface="Arial"/>
              <a:buChar char="-"/>
            </a:pPr>
            <a:r>
              <a:rPr lang="vi">
                <a:solidFill>
                  <a:srgbClr val="202020"/>
                </a:solidFill>
                <a:latin typeface="Arial"/>
                <a:ea typeface="Arial"/>
                <a:cs typeface="Arial"/>
                <a:sym typeface="Arial"/>
              </a:rPr>
              <a:t>Dữ liệu được dán nhãn là một chỉ </a:t>
            </a:r>
            <a:r>
              <a:rPr lang="vi" smtClean="0">
                <a:solidFill>
                  <a:srgbClr val="202020"/>
                </a:solidFill>
                <a:latin typeface="Arial"/>
                <a:ea typeface="Arial"/>
                <a:cs typeface="Arial"/>
                <a:sym typeface="Arial"/>
              </a:rPr>
              <a:t>định</a:t>
            </a:r>
            <a:r>
              <a:rPr lang="en-US" smtClean="0">
                <a:solidFill>
                  <a:srgbClr val="202020"/>
                </a:solidFill>
                <a:latin typeface="Arial"/>
                <a:ea typeface="Arial"/>
                <a:cs typeface="Arial"/>
                <a:sym typeface="Arial"/>
              </a:rPr>
              <a:t> (định danh)</a:t>
            </a:r>
            <a:r>
              <a:rPr lang="vi" smtClean="0">
                <a:solidFill>
                  <a:srgbClr val="202020"/>
                </a:solidFill>
                <a:latin typeface="Arial"/>
                <a:ea typeface="Arial"/>
                <a:cs typeface="Arial"/>
                <a:sym typeface="Arial"/>
              </a:rPr>
              <a:t> </a:t>
            </a:r>
            <a:r>
              <a:rPr lang="vi">
                <a:solidFill>
                  <a:srgbClr val="202020"/>
                </a:solidFill>
                <a:latin typeface="Arial"/>
                <a:ea typeface="Arial"/>
                <a:cs typeface="Arial"/>
                <a:sym typeface="Arial"/>
              </a:rPr>
              <a:t>cho mẩu dữ liệu đã được gắn thẻ với một hoặc nhiều nhãn xác định tính chất nhất định hoặc các đặc tính, hoặc phân loại hoặc các vật chứa.</a:t>
            </a:r>
            <a:endParaRPr>
              <a:solidFill>
                <a:srgbClr val="202020"/>
              </a:solidFill>
              <a:latin typeface="Arial"/>
              <a:ea typeface="Arial"/>
              <a:cs typeface="Arial"/>
              <a:sym typeface="Arial"/>
            </a:endParaRPr>
          </a:p>
          <a:p>
            <a:pPr marL="0" indent="0" algn="just">
              <a:buNone/>
            </a:pPr>
            <a:endParaRPr lang="en-US" smtClean="0">
              <a:solidFill>
                <a:srgbClr val="202020"/>
              </a:solidFill>
              <a:latin typeface="Arial"/>
              <a:ea typeface="Arial"/>
              <a:cs typeface="Arial"/>
              <a:sym typeface="Arial"/>
            </a:endParaRPr>
          </a:p>
          <a:p>
            <a:pPr marL="0" indent="0" algn="just">
              <a:buNone/>
            </a:pPr>
            <a:r>
              <a:rPr lang="en-US" smtClean="0">
                <a:solidFill>
                  <a:srgbClr val="202020"/>
                </a:solidFill>
                <a:latin typeface="Arial"/>
                <a:ea typeface="Arial"/>
                <a:cs typeface="Arial"/>
                <a:sym typeface="Arial"/>
              </a:rPr>
              <a:t>Dữ </a:t>
            </a:r>
            <a:r>
              <a:rPr lang="en-US">
                <a:solidFill>
                  <a:srgbClr val="202020"/>
                </a:solidFill>
                <a:latin typeface="Arial"/>
                <a:ea typeface="Arial"/>
                <a:cs typeface="Arial"/>
                <a:sym typeface="Arial"/>
              </a:rPr>
              <a:t>liệu có nhãn (Labels) </a:t>
            </a:r>
            <a:r>
              <a:rPr lang="en-US">
                <a:solidFill>
                  <a:srgbClr val="202020"/>
                </a:solidFill>
                <a:latin typeface="Arial"/>
                <a:ea typeface="Arial"/>
                <a:cs typeface="Arial"/>
                <a:sym typeface="Wingdings" panose="05000000000000000000" pitchFamily="2" charset="2"/>
              </a:rPr>
              <a:t> Con người định danh  Có sự giám sát của con người  Học có giám sát </a:t>
            </a:r>
          </a:p>
          <a:p>
            <a:pPr marL="0" lvl="0" indent="0" algn="just" rtl="0">
              <a:spcBef>
                <a:spcPts val="0"/>
              </a:spcBef>
              <a:spcAft>
                <a:spcPts val="0"/>
              </a:spcAft>
              <a:buNone/>
            </a:pPr>
            <a:endParaRPr>
              <a:solidFill>
                <a:srgbClr val="202020"/>
              </a:solidFill>
              <a:latin typeface="Arial"/>
              <a:ea typeface="Arial"/>
              <a:cs typeface="Arial"/>
              <a:sym typeface="Arial"/>
            </a:endParaRPr>
          </a:p>
        </p:txBody>
      </p:sp>
      <p:sp>
        <p:nvSpPr>
          <p:cNvPr id="149" name="Google Shape;149;p25"/>
          <p:cNvSpPr txBox="1">
            <a:spLocks noGrp="1"/>
          </p:cNvSpPr>
          <p:nvPr>
            <p:ph type="title"/>
          </p:nvPr>
        </p:nvSpPr>
        <p:spPr>
          <a:xfrm>
            <a:off x="311700" y="109625"/>
            <a:ext cx="8520600" cy="7074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vi"/>
              <a:t>3.1 Supervised Learning</a:t>
            </a:r>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54;p26"/>
          <p:cNvSpPr txBox="1">
            <a:spLocks/>
          </p:cNvSpPr>
          <p:nvPr/>
        </p:nvSpPr>
        <p:spPr>
          <a:xfrm>
            <a:off x="311700" y="109625"/>
            <a:ext cx="8520600" cy="707400"/>
          </a:xfrm>
          <a:prstGeom prst="rect">
            <a:avLst/>
          </a:prstGeom>
          <a:noFill/>
          <a:ln>
            <a:noFill/>
          </a:ln>
        </p:spPr>
        <p:txBody>
          <a:bodyPr spcFirstLastPara="1" wrap="square" lIns="91425" tIns="91425" rIns="91425" bIns="91425" anchor="t" anchorCtr="0">
            <a:normAutofit fontScale="97500"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1pPr>
            <a:lvl2pPr marR="0" lvl="1"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2pPr>
            <a:lvl3pPr marR="0" lvl="2"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3pPr>
            <a:lvl4pPr marR="0" lvl="3"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4pPr>
            <a:lvl5pPr marR="0" lvl="4"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5pPr>
            <a:lvl6pPr marR="0" lvl="5"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6pPr>
            <a:lvl7pPr marR="0" lvl="6"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7pPr>
            <a:lvl8pPr marR="0" lvl="7"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8pPr>
            <a:lvl9pPr marR="0" lvl="8"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9pPr>
          </a:lstStyle>
          <a:p>
            <a:pPr>
              <a:buSzPct val="111111"/>
            </a:pPr>
            <a:r>
              <a:rPr lang="en-US" smtClean="0"/>
              <a:t>3.1 Supervised Learning</a:t>
            </a:r>
            <a:endParaRPr lang="en-US" dirty="0"/>
          </a:p>
        </p:txBody>
      </p:sp>
      <p:pic>
        <p:nvPicPr>
          <p:cNvPr id="2" name="Picture 1"/>
          <p:cNvPicPr>
            <a:picLocks noChangeAspect="1"/>
          </p:cNvPicPr>
          <p:nvPr/>
        </p:nvPicPr>
        <p:blipFill>
          <a:blip r:embed="rId2"/>
          <a:stretch>
            <a:fillRect/>
          </a:stretch>
        </p:blipFill>
        <p:spPr>
          <a:xfrm>
            <a:off x="817654" y="786452"/>
            <a:ext cx="7569342" cy="4158756"/>
          </a:xfrm>
          <a:prstGeom prst="rect">
            <a:avLst/>
          </a:prstGeom>
        </p:spPr>
      </p:pic>
    </p:spTree>
    <p:extLst>
      <p:ext uri="{BB962C8B-B14F-4D97-AF65-F5344CB8AC3E}">
        <p14:creationId xmlns:p14="http://schemas.microsoft.com/office/powerpoint/2010/main" val="346948585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26"/>
          <p:cNvSpPr txBox="1">
            <a:spLocks noGrp="1"/>
          </p:cNvSpPr>
          <p:nvPr>
            <p:ph type="title"/>
          </p:nvPr>
        </p:nvSpPr>
        <p:spPr>
          <a:xfrm>
            <a:off x="311700" y="109625"/>
            <a:ext cx="8520600" cy="7074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vi" dirty="0" smtClean="0"/>
              <a:t>3.1</a:t>
            </a:r>
            <a:r>
              <a:rPr lang="en-US" dirty="0" smtClean="0"/>
              <a:t>.1</a:t>
            </a:r>
            <a:r>
              <a:rPr lang="vi" dirty="0" smtClean="0"/>
              <a:t> </a:t>
            </a:r>
            <a:r>
              <a:rPr lang="en-US" dirty="0" smtClean="0"/>
              <a:t>Regression Problem</a:t>
            </a:r>
            <a:endParaRPr dirty="0"/>
          </a:p>
        </p:txBody>
      </p:sp>
      <p:sp>
        <p:nvSpPr>
          <p:cNvPr id="155" name="Google Shape;155;p26"/>
          <p:cNvSpPr txBox="1">
            <a:spLocks noGrp="1"/>
          </p:cNvSpPr>
          <p:nvPr>
            <p:ph type="body" idx="1"/>
          </p:nvPr>
        </p:nvSpPr>
        <p:spPr>
          <a:xfrm>
            <a:off x="504125" y="854300"/>
            <a:ext cx="8520600" cy="6570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1200"/>
              </a:spcAft>
              <a:buSzPts val="1800"/>
              <a:buNone/>
            </a:pPr>
            <a:r>
              <a:rPr lang="vi" b="1" dirty="0">
                <a:solidFill>
                  <a:srgbClr val="202020"/>
                </a:solidFill>
              </a:rPr>
              <a:t>Dự đoán giá nhà dựa vào kích thước </a:t>
            </a:r>
            <a:endParaRPr b="1" dirty="0">
              <a:solidFill>
                <a:srgbClr val="202020"/>
              </a:solidFill>
            </a:endParaRPr>
          </a:p>
        </p:txBody>
      </p:sp>
      <p:pic>
        <p:nvPicPr>
          <p:cNvPr id="156" name="Google Shape;156;p26"/>
          <p:cNvPicPr preferRelativeResize="0"/>
          <p:nvPr/>
        </p:nvPicPr>
        <p:blipFill rotWithShape="1">
          <a:blip r:embed="rId3">
            <a:alphaModFix/>
          </a:blip>
          <a:srcRect/>
          <a:stretch/>
        </p:blipFill>
        <p:spPr>
          <a:xfrm>
            <a:off x="819975" y="1415398"/>
            <a:ext cx="7270255" cy="3517376"/>
          </a:xfrm>
          <a:prstGeom prst="rect">
            <a:avLst/>
          </a:prstGeom>
          <a:noFill/>
          <a:ln>
            <a:noFill/>
          </a:ln>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27"/>
          <p:cNvSpPr txBox="1">
            <a:spLocks noGrp="1"/>
          </p:cNvSpPr>
          <p:nvPr>
            <p:ph type="title"/>
          </p:nvPr>
        </p:nvSpPr>
        <p:spPr>
          <a:xfrm>
            <a:off x="311700" y="94675"/>
            <a:ext cx="8520600" cy="7074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vi" dirty="0" smtClean="0"/>
              <a:t>3.1</a:t>
            </a:r>
            <a:r>
              <a:rPr lang="en-US" dirty="0" smtClean="0"/>
              <a:t>.2</a:t>
            </a:r>
            <a:r>
              <a:rPr lang="vi" dirty="0" smtClean="0"/>
              <a:t> </a:t>
            </a:r>
            <a:r>
              <a:rPr lang="en-US" dirty="0" smtClean="0"/>
              <a:t>Classification Problem</a:t>
            </a:r>
            <a:endParaRPr dirty="0"/>
          </a:p>
        </p:txBody>
      </p:sp>
      <p:sp>
        <p:nvSpPr>
          <p:cNvPr id="162" name="Google Shape;162;p27"/>
          <p:cNvSpPr txBox="1">
            <a:spLocks noGrp="1"/>
          </p:cNvSpPr>
          <p:nvPr>
            <p:ph type="body" idx="1"/>
          </p:nvPr>
        </p:nvSpPr>
        <p:spPr>
          <a:xfrm>
            <a:off x="533975" y="802075"/>
            <a:ext cx="7461900" cy="9030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1200"/>
              </a:spcAft>
              <a:buSzPts val="1800"/>
              <a:buNone/>
            </a:pPr>
            <a:r>
              <a:rPr lang="vi" sz="1600" b="1">
                <a:solidFill>
                  <a:srgbClr val="202020"/>
                </a:solidFill>
              </a:rPr>
              <a:t>Phân loại ung thư dựa vào kích thước khối u (Ác tính - malignant hoặc lành tính - benign)</a:t>
            </a:r>
            <a:endParaRPr sz="1600" b="1">
              <a:solidFill>
                <a:srgbClr val="202020"/>
              </a:solidFill>
            </a:endParaRPr>
          </a:p>
        </p:txBody>
      </p:sp>
      <p:pic>
        <p:nvPicPr>
          <p:cNvPr id="163" name="Google Shape;163;p27"/>
          <p:cNvPicPr preferRelativeResize="0"/>
          <p:nvPr/>
        </p:nvPicPr>
        <p:blipFill rotWithShape="1">
          <a:blip r:embed="rId3">
            <a:alphaModFix/>
          </a:blip>
          <a:srcRect/>
          <a:stretch/>
        </p:blipFill>
        <p:spPr>
          <a:xfrm>
            <a:off x="744175" y="1759574"/>
            <a:ext cx="7461799" cy="3032500"/>
          </a:xfrm>
          <a:prstGeom prst="rect">
            <a:avLst/>
          </a:prstGeom>
          <a:noFill/>
          <a:ln>
            <a:noFill/>
          </a:ln>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11700" y="861934"/>
            <a:ext cx="8520600" cy="3707091"/>
          </a:xfrm>
        </p:spPr>
        <p:txBody>
          <a:bodyPr/>
          <a:lstStyle/>
          <a:p>
            <a:pPr marL="114300" indent="0">
              <a:buNone/>
            </a:pPr>
            <a:r>
              <a:rPr lang="vi-VN" dirty="0"/>
              <a:t>Bài toán </a:t>
            </a:r>
            <a:r>
              <a:rPr lang="en-US" dirty="0" err="1" smtClean="0"/>
              <a:t>xác</a:t>
            </a:r>
            <a:r>
              <a:rPr lang="en-US" dirty="0" smtClean="0"/>
              <a:t> </a:t>
            </a:r>
            <a:r>
              <a:rPr lang="en-US" dirty="0" err="1" smtClean="0"/>
              <a:t>định</a:t>
            </a:r>
            <a:r>
              <a:rPr lang="vi-VN" dirty="0" smtClean="0"/>
              <a:t> </a:t>
            </a:r>
            <a:r>
              <a:rPr lang="vi-VN" dirty="0"/>
              <a:t>giá nhà dựa trên kích thước diện tích, số phòng ngủ và vị trí địa lý là bài toán </a:t>
            </a:r>
            <a:r>
              <a:rPr lang="vi-VN"/>
              <a:t>loại </a:t>
            </a:r>
            <a:r>
              <a:rPr lang="vi-VN" smtClean="0"/>
              <a:t>nào</a:t>
            </a:r>
            <a:r>
              <a:rPr lang="en-US" smtClean="0"/>
              <a:t>. Hồi quy hay phân loại?</a:t>
            </a:r>
          </a:p>
          <a:p>
            <a:pPr marL="114300" indent="0">
              <a:buNone/>
            </a:pPr>
            <a:r>
              <a:rPr lang="en-US" smtClean="0"/>
              <a:t>Đầu vào (input, features) và đầu ra (output, labels) là gì?</a:t>
            </a:r>
            <a:endParaRPr lang="en-US" dirty="0"/>
          </a:p>
        </p:txBody>
      </p:sp>
      <p:sp>
        <p:nvSpPr>
          <p:cNvPr id="4" name="Google Shape;161;p27"/>
          <p:cNvSpPr txBox="1">
            <a:spLocks noGrp="1"/>
          </p:cNvSpPr>
          <p:nvPr>
            <p:ph type="title"/>
          </p:nvPr>
        </p:nvSpPr>
        <p:spPr>
          <a:xfrm>
            <a:off x="311700" y="94675"/>
            <a:ext cx="8520600" cy="7074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vi" dirty="0"/>
              <a:t>3.1 Supervised </a:t>
            </a:r>
            <a:r>
              <a:rPr lang="vi" dirty="0" smtClean="0"/>
              <a:t>Learning</a:t>
            </a:r>
            <a:r>
              <a:rPr lang="en-US" dirty="0" smtClean="0"/>
              <a:t> (Q1)</a:t>
            </a:r>
            <a:endParaRPr dirty="0"/>
          </a:p>
        </p:txBody>
      </p:sp>
      <p:pic>
        <p:nvPicPr>
          <p:cNvPr id="1026" name="Picture 2" descr="Machine Learning thật thú vị (1): Dự đoán giá nhà đấ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6057" y="2177939"/>
            <a:ext cx="6869003" cy="26001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619520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297523" y="933171"/>
            <a:ext cx="8520600" cy="3302700"/>
          </a:xfrm>
        </p:spPr>
        <p:txBody>
          <a:bodyPr/>
          <a:lstStyle/>
          <a:p>
            <a:pPr marL="114300" indent="0">
              <a:buNone/>
            </a:pPr>
            <a:r>
              <a:rPr lang="vi-VN" dirty="0"/>
              <a:t>Bài toán xác định loại hoa dựa trên các đặc trưng như màu sắc, hình dáng, kích thước, là bài toán loại nào</a:t>
            </a:r>
            <a:r>
              <a:rPr lang="vi-VN" dirty="0" smtClean="0"/>
              <a:t>?</a:t>
            </a:r>
            <a:endParaRPr lang="en-US" dirty="0" smtClean="0"/>
          </a:p>
          <a:p>
            <a:pPr marL="114300" indent="0">
              <a:buNone/>
            </a:pPr>
            <a:endParaRPr lang="en-US" dirty="0"/>
          </a:p>
          <a:p>
            <a:pPr marL="114300" indent="0">
              <a:buNone/>
            </a:pPr>
            <a:endParaRPr lang="en-US" dirty="0"/>
          </a:p>
        </p:txBody>
      </p:sp>
      <p:sp>
        <p:nvSpPr>
          <p:cNvPr id="4" name="Google Shape;161;p27"/>
          <p:cNvSpPr txBox="1">
            <a:spLocks noGrp="1"/>
          </p:cNvSpPr>
          <p:nvPr>
            <p:ph type="title"/>
          </p:nvPr>
        </p:nvSpPr>
        <p:spPr>
          <a:xfrm>
            <a:off x="311700" y="94675"/>
            <a:ext cx="8520600" cy="7074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vi" dirty="0"/>
              <a:t>3.1 Supervised </a:t>
            </a:r>
            <a:r>
              <a:rPr lang="vi" dirty="0" smtClean="0"/>
              <a:t>Learning</a:t>
            </a:r>
            <a:r>
              <a:rPr lang="en-US" dirty="0" smtClean="0"/>
              <a:t> (Q2)</a:t>
            </a:r>
            <a:endParaRPr dirty="0"/>
          </a:p>
        </p:txBody>
      </p:sp>
      <p:pic>
        <p:nvPicPr>
          <p:cNvPr id="5" name="Picture 4"/>
          <p:cNvPicPr>
            <a:picLocks noChangeAspect="1"/>
          </p:cNvPicPr>
          <p:nvPr/>
        </p:nvPicPr>
        <p:blipFill>
          <a:blip r:embed="rId3"/>
          <a:stretch>
            <a:fillRect/>
          </a:stretch>
        </p:blipFill>
        <p:spPr>
          <a:xfrm>
            <a:off x="1335850" y="1955066"/>
            <a:ext cx="6712314" cy="2546050"/>
          </a:xfrm>
          <a:prstGeom prst="rect">
            <a:avLst/>
          </a:prstGeom>
        </p:spPr>
      </p:pic>
    </p:spTree>
    <p:extLst>
      <p:ext uri="{BB962C8B-B14F-4D97-AF65-F5344CB8AC3E}">
        <p14:creationId xmlns:p14="http://schemas.microsoft.com/office/powerpoint/2010/main" val="158796511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Google Shape;80;p15"/>
          <p:cNvSpPr txBox="1">
            <a:spLocks noGrp="1"/>
          </p:cNvSpPr>
          <p:nvPr>
            <p:ph type="title"/>
          </p:nvPr>
        </p:nvSpPr>
        <p:spPr>
          <a:xfrm>
            <a:off x="311700" y="160925"/>
            <a:ext cx="8520600" cy="707400"/>
          </a:xfrm>
          <a:prstGeom prst="rect">
            <a:avLst/>
          </a:prstGeom>
          <a:noFill/>
          <a:ln>
            <a:noFill/>
          </a:ln>
        </p:spPr>
        <p:txBody>
          <a:bodyPr spcFirstLastPara="1" wrap="square" lIns="91425" tIns="91425" rIns="91425" bIns="91425" anchor="t" anchorCtr="0">
            <a:normAutofit fontScale="90000"/>
          </a:bodyPr>
          <a:lstStyle/>
          <a:p>
            <a:pPr marL="457200" lvl="0" indent="-434340" algn="l" rtl="0">
              <a:lnSpc>
                <a:spcPct val="100000"/>
              </a:lnSpc>
              <a:spcBef>
                <a:spcPts val="0"/>
              </a:spcBef>
              <a:spcAft>
                <a:spcPts val="0"/>
              </a:spcAft>
              <a:buSzPct val="100000"/>
              <a:buAutoNum type="arabicParenR"/>
            </a:pPr>
            <a:r>
              <a:rPr lang="vi"/>
              <a:t>Trí tuệ nhân tạo (AI)</a:t>
            </a:r>
            <a:endParaRPr/>
          </a:p>
        </p:txBody>
      </p:sp>
      <p:pic>
        <p:nvPicPr>
          <p:cNvPr id="82" name="Google Shape;82;p15"/>
          <p:cNvPicPr preferRelativeResize="0"/>
          <p:nvPr/>
        </p:nvPicPr>
        <p:blipFill rotWithShape="1">
          <a:blip r:embed="rId3">
            <a:alphaModFix/>
          </a:blip>
          <a:srcRect/>
          <a:stretch/>
        </p:blipFill>
        <p:spPr>
          <a:xfrm>
            <a:off x="5049600" y="933222"/>
            <a:ext cx="4094400" cy="3714075"/>
          </a:xfrm>
          <a:prstGeom prst="rect">
            <a:avLst/>
          </a:prstGeom>
          <a:noFill/>
          <a:ln>
            <a:noFill/>
          </a:ln>
        </p:spPr>
      </p:pic>
      <p:sp>
        <p:nvSpPr>
          <p:cNvPr id="5" name="Google Shape;88;p16"/>
          <p:cNvSpPr txBox="1">
            <a:spLocks noGrp="1"/>
          </p:cNvSpPr>
          <p:nvPr>
            <p:ph type="body" idx="1"/>
          </p:nvPr>
        </p:nvSpPr>
        <p:spPr>
          <a:xfrm>
            <a:off x="311150" y="1266825"/>
            <a:ext cx="4575643" cy="3302000"/>
          </a:xfrm>
          <a:prstGeom prst="rect">
            <a:avLst/>
          </a:prstGeom>
          <a:noFill/>
          <a:ln>
            <a:noFill/>
          </a:ln>
        </p:spPr>
        <p:txBody>
          <a:bodyPr spcFirstLastPara="1" wrap="square" lIns="91425" tIns="91425" rIns="91425" bIns="91425" anchor="t" anchorCtr="0">
            <a:noAutofit/>
          </a:bodyPr>
          <a:lstStyle/>
          <a:p>
            <a:pPr marL="457200" lvl="0" indent="-330200" algn="l" rtl="0">
              <a:lnSpc>
                <a:spcPct val="115000"/>
              </a:lnSpc>
              <a:spcBef>
                <a:spcPts val="0"/>
              </a:spcBef>
              <a:spcAft>
                <a:spcPts val="0"/>
              </a:spcAft>
              <a:buClr>
                <a:srgbClr val="202020"/>
              </a:buClr>
              <a:buSzPts val="1600"/>
              <a:buFont typeface="Arial"/>
              <a:buChar char="-"/>
            </a:pPr>
            <a:r>
              <a:rPr lang="vi" sz="1600" b="1" dirty="0">
                <a:solidFill>
                  <a:srgbClr val="202020"/>
                </a:solidFill>
                <a:latin typeface="Arial"/>
                <a:ea typeface="Arial"/>
                <a:cs typeface="Arial"/>
                <a:sym typeface="Arial"/>
              </a:rPr>
              <a:t>Trí tuệ nhân tạo (AI): </a:t>
            </a:r>
            <a:endParaRPr sz="1600" b="1" dirty="0">
              <a:solidFill>
                <a:srgbClr val="202020"/>
              </a:solidFill>
              <a:latin typeface="Arial"/>
              <a:ea typeface="Arial"/>
              <a:cs typeface="Arial"/>
              <a:sym typeface="Arial"/>
            </a:endParaRPr>
          </a:p>
          <a:p>
            <a:pPr marL="914400" lvl="1" indent="-330200" algn="l" rtl="0">
              <a:lnSpc>
                <a:spcPct val="115000"/>
              </a:lnSpc>
              <a:spcBef>
                <a:spcPts val="0"/>
              </a:spcBef>
              <a:spcAft>
                <a:spcPts val="0"/>
              </a:spcAft>
              <a:buClr>
                <a:srgbClr val="202020"/>
              </a:buClr>
              <a:buSzPts val="1600"/>
              <a:buFont typeface="Arial"/>
              <a:buChar char="-"/>
            </a:pPr>
            <a:r>
              <a:rPr lang="vi" sz="1600" dirty="0">
                <a:solidFill>
                  <a:srgbClr val="202020"/>
                </a:solidFill>
                <a:latin typeface="Arial"/>
                <a:ea typeface="Arial"/>
                <a:cs typeface="Arial"/>
                <a:sym typeface="Arial"/>
              </a:rPr>
              <a:t>Trí tuệ của máy móc được tạo ra bởi con người, có thể tư duy, suy nghĩ và tự học như con người. </a:t>
            </a:r>
            <a:endParaRPr sz="1600" dirty="0">
              <a:solidFill>
                <a:srgbClr val="202020"/>
              </a:solidFill>
              <a:latin typeface="Arial"/>
              <a:ea typeface="Arial"/>
              <a:cs typeface="Arial"/>
              <a:sym typeface="Arial"/>
            </a:endParaRPr>
          </a:p>
          <a:p>
            <a:pPr marL="914400" lvl="1" indent="-330200" algn="l" rtl="0">
              <a:lnSpc>
                <a:spcPct val="115000"/>
              </a:lnSpc>
              <a:spcBef>
                <a:spcPts val="0"/>
              </a:spcBef>
              <a:spcAft>
                <a:spcPts val="0"/>
              </a:spcAft>
              <a:buClr>
                <a:srgbClr val="202020"/>
              </a:buClr>
              <a:buSzPts val="1600"/>
              <a:buFont typeface="Arial"/>
              <a:buChar char="-"/>
            </a:pPr>
            <a:r>
              <a:rPr lang="vi" sz="1600" dirty="0">
                <a:solidFill>
                  <a:srgbClr val="202020"/>
                </a:solidFill>
                <a:latin typeface="Arial"/>
                <a:ea typeface="Arial"/>
                <a:cs typeface="Arial"/>
                <a:sym typeface="Arial"/>
              </a:rPr>
              <a:t>Có hệ thống quy mô khoa học và xử lý nhanh hơn con người</a:t>
            </a:r>
            <a:endParaRPr sz="1600" dirty="0">
              <a:solidFill>
                <a:srgbClr val="202020"/>
              </a:solidFill>
              <a:latin typeface="Arial"/>
              <a:ea typeface="Arial"/>
              <a:cs typeface="Arial"/>
              <a:sym typeface="Arial"/>
            </a:endParaRPr>
          </a:p>
          <a:p>
            <a:pPr marL="914400" lvl="0" indent="0" algn="l" rtl="0">
              <a:lnSpc>
                <a:spcPct val="115000"/>
              </a:lnSpc>
              <a:spcBef>
                <a:spcPts val="1200"/>
              </a:spcBef>
              <a:spcAft>
                <a:spcPts val="0"/>
              </a:spcAft>
              <a:buSzPts val="1800"/>
              <a:buNone/>
            </a:pPr>
            <a:endParaRPr sz="1600" dirty="0">
              <a:solidFill>
                <a:srgbClr val="202020"/>
              </a:solidFill>
              <a:latin typeface="Arial"/>
              <a:ea typeface="Arial"/>
              <a:cs typeface="Arial"/>
              <a:sym typeface="Arial"/>
            </a:endParaRPr>
          </a:p>
          <a:p>
            <a:pPr marL="0" lvl="0" indent="0" algn="l" rtl="0">
              <a:lnSpc>
                <a:spcPct val="115000"/>
              </a:lnSpc>
              <a:spcBef>
                <a:spcPts val="1200"/>
              </a:spcBef>
              <a:spcAft>
                <a:spcPts val="1200"/>
              </a:spcAft>
              <a:buSzPts val="1800"/>
              <a:buNone/>
            </a:pPr>
            <a:endParaRPr sz="1600" dirty="0">
              <a:solidFill>
                <a:srgbClr val="202020"/>
              </a:solidFill>
              <a:latin typeface="Arial"/>
              <a:ea typeface="Arial"/>
              <a:cs typeface="Arial"/>
              <a:sym typeface="Arial"/>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11700" y="978195"/>
            <a:ext cx="8520600" cy="3590830"/>
          </a:xfrm>
        </p:spPr>
        <p:txBody>
          <a:bodyPr/>
          <a:lstStyle/>
          <a:p>
            <a:pPr marL="114300" indent="0">
              <a:buNone/>
            </a:pPr>
            <a:r>
              <a:rPr lang="vi-VN" dirty="0"/>
              <a:t>Bài toán </a:t>
            </a:r>
            <a:r>
              <a:rPr lang="en-US" dirty="0" err="1" smtClean="0"/>
              <a:t>xác</a:t>
            </a:r>
            <a:r>
              <a:rPr lang="en-US" dirty="0" smtClean="0"/>
              <a:t> </a:t>
            </a:r>
            <a:r>
              <a:rPr lang="en-US" dirty="0" err="1" smtClean="0"/>
              <a:t>định</a:t>
            </a:r>
            <a:r>
              <a:rPr lang="vi-VN" dirty="0" smtClean="0"/>
              <a:t> </a:t>
            </a:r>
            <a:r>
              <a:rPr lang="vi-VN" dirty="0"/>
              <a:t>khả năng một bệnh nhân mắc bệnh ung thư dựa trên các đặc trưng như tuổi, giới tính, huyết áp, là bài toán loại nào?</a:t>
            </a:r>
            <a:endParaRPr lang="en-US" dirty="0"/>
          </a:p>
        </p:txBody>
      </p:sp>
      <p:sp>
        <p:nvSpPr>
          <p:cNvPr id="4" name="Google Shape;161;p27"/>
          <p:cNvSpPr txBox="1">
            <a:spLocks noGrp="1"/>
          </p:cNvSpPr>
          <p:nvPr>
            <p:ph type="title"/>
          </p:nvPr>
        </p:nvSpPr>
        <p:spPr>
          <a:xfrm>
            <a:off x="311700" y="94675"/>
            <a:ext cx="8520600" cy="7074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vi" dirty="0"/>
              <a:t>3.1 Supervised </a:t>
            </a:r>
            <a:r>
              <a:rPr lang="vi" dirty="0" smtClean="0"/>
              <a:t>Learning</a:t>
            </a:r>
            <a:r>
              <a:rPr lang="en-US" dirty="0" smtClean="0"/>
              <a:t> (Q3)</a:t>
            </a:r>
            <a:endParaRPr dirty="0"/>
          </a:p>
        </p:txBody>
      </p:sp>
      <p:pic>
        <p:nvPicPr>
          <p:cNvPr id="5" name="Picture 4"/>
          <p:cNvPicPr>
            <a:picLocks noChangeAspect="1"/>
          </p:cNvPicPr>
          <p:nvPr/>
        </p:nvPicPr>
        <p:blipFill>
          <a:blip r:embed="rId3"/>
          <a:stretch>
            <a:fillRect/>
          </a:stretch>
        </p:blipFill>
        <p:spPr>
          <a:xfrm>
            <a:off x="1442064" y="2009195"/>
            <a:ext cx="6220467" cy="2339031"/>
          </a:xfrm>
          <a:prstGeom prst="rect">
            <a:avLst/>
          </a:prstGeom>
        </p:spPr>
      </p:pic>
    </p:spTree>
    <p:extLst>
      <p:ext uri="{BB962C8B-B14F-4D97-AF65-F5344CB8AC3E}">
        <p14:creationId xmlns:p14="http://schemas.microsoft.com/office/powerpoint/2010/main" val="58447390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11700" y="858130"/>
            <a:ext cx="8520600" cy="3710896"/>
          </a:xfrm>
        </p:spPr>
        <p:txBody>
          <a:bodyPr/>
          <a:lstStyle/>
          <a:p>
            <a:pPr marL="114300" indent="0">
              <a:buNone/>
            </a:pPr>
            <a:r>
              <a:rPr lang="vi-VN" dirty="0"/>
              <a:t>Bài toán xác định loại người dùng (ví dụ: thường, VIP, premium) dựa trên hành vi mua sắm trên một trang web là bài toán loại nào?</a:t>
            </a:r>
            <a:endParaRPr lang="en-US" dirty="0"/>
          </a:p>
        </p:txBody>
      </p:sp>
      <p:sp>
        <p:nvSpPr>
          <p:cNvPr id="4" name="Google Shape;161;p27"/>
          <p:cNvSpPr txBox="1">
            <a:spLocks noGrp="1"/>
          </p:cNvSpPr>
          <p:nvPr>
            <p:ph type="title"/>
          </p:nvPr>
        </p:nvSpPr>
        <p:spPr>
          <a:xfrm>
            <a:off x="311700" y="94675"/>
            <a:ext cx="8520600" cy="7074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vi" dirty="0"/>
              <a:t>3.1 Supervised </a:t>
            </a:r>
            <a:r>
              <a:rPr lang="vi" dirty="0" smtClean="0"/>
              <a:t>Learning</a:t>
            </a:r>
            <a:r>
              <a:rPr lang="en-US" dirty="0" smtClean="0"/>
              <a:t> (Q4)</a:t>
            </a:r>
            <a:endParaRPr dirty="0"/>
          </a:p>
        </p:txBody>
      </p:sp>
      <p:pic>
        <p:nvPicPr>
          <p:cNvPr id="5" name="Picture 4"/>
          <p:cNvPicPr>
            <a:picLocks noChangeAspect="1"/>
          </p:cNvPicPr>
          <p:nvPr/>
        </p:nvPicPr>
        <p:blipFill>
          <a:blip r:embed="rId3"/>
          <a:stretch>
            <a:fillRect/>
          </a:stretch>
        </p:blipFill>
        <p:spPr>
          <a:xfrm>
            <a:off x="1240644" y="1759249"/>
            <a:ext cx="6395340" cy="2404787"/>
          </a:xfrm>
          <a:prstGeom prst="rect">
            <a:avLst/>
          </a:prstGeom>
        </p:spPr>
      </p:pic>
    </p:spTree>
    <p:extLst>
      <p:ext uri="{BB962C8B-B14F-4D97-AF65-F5344CB8AC3E}">
        <p14:creationId xmlns:p14="http://schemas.microsoft.com/office/powerpoint/2010/main" val="381217714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11700" y="846944"/>
            <a:ext cx="8520600" cy="3722081"/>
          </a:xfrm>
        </p:spPr>
        <p:txBody>
          <a:bodyPr/>
          <a:lstStyle/>
          <a:p>
            <a:pPr marL="114300" indent="0">
              <a:buNone/>
            </a:pPr>
            <a:r>
              <a:rPr lang="vi-VN" dirty="0"/>
              <a:t>Bài toán </a:t>
            </a:r>
            <a:r>
              <a:rPr lang="en-US" dirty="0" err="1" smtClean="0"/>
              <a:t>xác</a:t>
            </a:r>
            <a:r>
              <a:rPr lang="en-US" dirty="0" smtClean="0"/>
              <a:t> </a:t>
            </a:r>
            <a:r>
              <a:rPr lang="en-US" dirty="0" err="1" smtClean="0"/>
              <a:t>định</a:t>
            </a:r>
            <a:r>
              <a:rPr lang="en-US" dirty="0" smtClean="0"/>
              <a:t> </a:t>
            </a:r>
            <a:r>
              <a:rPr lang="vi-VN" dirty="0" smtClean="0"/>
              <a:t>các </a:t>
            </a:r>
            <a:r>
              <a:rPr lang="vi-VN" dirty="0"/>
              <a:t>loại động vật vào các họ tương ứng dựa trên đặc trưng về hình dáng, màu sắc, cấu trúc bộ xương và môi trường sống là bài toán loại nào?</a:t>
            </a:r>
            <a:endParaRPr lang="en-US" dirty="0"/>
          </a:p>
        </p:txBody>
      </p:sp>
      <p:sp>
        <p:nvSpPr>
          <p:cNvPr id="4" name="Google Shape;161;p27"/>
          <p:cNvSpPr txBox="1">
            <a:spLocks noGrp="1"/>
          </p:cNvSpPr>
          <p:nvPr>
            <p:ph type="title"/>
          </p:nvPr>
        </p:nvSpPr>
        <p:spPr>
          <a:xfrm>
            <a:off x="311700" y="94675"/>
            <a:ext cx="8520600" cy="7074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vi" dirty="0"/>
              <a:t>3.1 Supervised </a:t>
            </a:r>
            <a:r>
              <a:rPr lang="vi" dirty="0" smtClean="0"/>
              <a:t>Learning</a:t>
            </a:r>
            <a:r>
              <a:rPr lang="en-US" dirty="0" smtClean="0"/>
              <a:t> </a:t>
            </a:r>
            <a:r>
              <a:rPr lang="en-US" smtClean="0"/>
              <a:t>(</a:t>
            </a:r>
            <a:r>
              <a:rPr lang="en-US" smtClean="0"/>
              <a:t>Q5)</a:t>
            </a:r>
            <a:endParaRPr dirty="0"/>
          </a:p>
        </p:txBody>
      </p:sp>
      <p:pic>
        <p:nvPicPr>
          <p:cNvPr id="5" name="Picture 4"/>
          <p:cNvPicPr>
            <a:picLocks noChangeAspect="1"/>
          </p:cNvPicPr>
          <p:nvPr/>
        </p:nvPicPr>
        <p:blipFill>
          <a:blip r:embed="rId3"/>
          <a:stretch>
            <a:fillRect/>
          </a:stretch>
        </p:blipFill>
        <p:spPr>
          <a:xfrm>
            <a:off x="1233102" y="1935429"/>
            <a:ext cx="6888921" cy="2861424"/>
          </a:xfrm>
          <a:prstGeom prst="rect">
            <a:avLst/>
          </a:prstGeom>
        </p:spPr>
      </p:pic>
    </p:spTree>
    <p:extLst>
      <p:ext uri="{BB962C8B-B14F-4D97-AF65-F5344CB8AC3E}">
        <p14:creationId xmlns:p14="http://schemas.microsoft.com/office/powerpoint/2010/main" val="402012363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30"/>
          <p:cNvSpPr txBox="1">
            <a:spLocks noGrp="1"/>
          </p:cNvSpPr>
          <p:nvPr>
            <p:ph type="body" idx="1"/>
          </p:nvPr>
        </p:nvSpPr>
        <p:spPr>
          <a:xfrm>
            <a:off x="311700" y="1049125"/>
            <a:ext cx="8520600" cy="1339200"/>
          </a:xfrm>
          <a:prstGeom prst="rect">
            <a:avLst/>
          </a:prstGeom>
          <a:noFill/>
          <a:ln>
            <a:noFill/>
          </a:ln>
        </p:spPr>
        <p:txBody>
          <a:bodyPr spcFirstLastPara="1" wrap="square" lIns="91425" tIns="91425" rIns="91425" bIns="91425" anchor="t" anchorCtr="0">
            <a:normAutofit/>
          </a:bodyPr>
          <a:lstStyle/>
          <a:p>
            <a:pPr marL="457200" lvl="0" indent="-334327" algn="l" rtl="0">
              <a:lnSpc>
                <a:spcPct val="115000"/>
              </a:lnSpc>
              <a:spcBef>
                <a:spcPts val="0"/>
              </a:spcBef>
              <a:spcAft>
                <a:spcPts val="0"/>
              </a:spcAft>
              <a:buClr>
                <a:srgbClr val="202020"/>
              </a:buClr>
              <a:buSzPct val="100000"/>
              <a:buFont typeface="Arial"/>
              <a:buChar char="-"/>
            </a:pPr>
            <a:r>
              <a:rPr lang="vi" dirty="0">
                <a:solidFill>
                  <a:srgbClr val="202020"/>
                </a:solidFill>
                <a:latin typeface="Arial"/>
                <a:ea typeface="Arial"/>
                <a:cs typeface="Arial"/>
                <a:sym typeface="Arial"/>
              </a:rPr>
              <a:t>Chỉ có data, không biết outcome hay nhãn → Giải thuật → phân nhóm, giảm chiều → Dễ tính toán và lưu trữ </a:t>
            </a:r>
            <a:endParaRPr dirty="0">
              <a:solidFill>
                <a:srgbClr val="202020"/>
              </a:solidFill>
              <a:latin typeface="Arial"/>
              <a:ea typeface="Arial"/>
              <a:cs typeface="Arial"/>
              <a:sym typeface="Arial"/>
            </a:endParaRPr>
          </a:p>
          <a:p>
            <a:pPr marL="457200" lvl="0" indent="-334327" algn="l" rtl="0">
              <a:lnSpc>
                <a:spcPct val="115000"/>
              </a:lnSpc>
              <a:spcBef>
                <a:spcPts val="0"/>
              </a:spcBef>
              <a:spcAft>
                <a:spcPts val="0"/>
              </a:spcAft>
              <a:buClr>
                <a:srgbClr val="202020"/>
              </a:buClr>
              <a:buSzPct val="100000"/>
              <a:buFont typeface="Arial"/>
              <a:buChar char="-"/>
            </a:pPr>
            <a:r>
              <a:rPr lang="vi" dirty="0">
                <a:solidFill>
                  <a:srgbClr val="202020"/>
                </a:solidFill>
                <a:latin typeface="Arial"/>
                <a:ea typeface="Arial"/>
                <a:cs typeface="Arial"/>
                <a:sym typeface="Arial"/>
              </a:rPr>
              <a:t>Chỉ có đầu vào X mà không có nhãn Y</a:t>
            </a:r>
            <a:endParaRPr dirty="0">
              <a:solidFill>
                <a:srgbClr val="202020"/>
              </a:solidFill>
              <a:latin typeface="Arial"/>
              <a:ea typeface="Arial"/>
              <a:cs typeface="Arial"/>
              <a:sym typeface="Arial"/>
            </a:endParaRPr>
          </a:p>
          <a:p>
            <a:pPr marL="0" lvl="0" indent="0" algn="l" rtl="0">
              <a:lnSpc>
                <a:spcPct val="115000"/>
              </a:lnSpc>
              <a:spcBef>
                <a:spcPts val="1200"/>
              </a:spcBef>
              <a:spcAft>
                <a:spcPts val="1200"/>
              </a:spcAft>
              <a:buSzPct val="108108"/>
              <a:buNone/>
            </a:pPr>
            <a:endParaRPr dirty="0">
              <a:solidFill>
                <a:srgbClr val="202020"/>
              </a:solidFill>
              <a:latin typeface="Arial"/>
              <a:ea typeface="Arial"/>
              <a:cs typeface="Arial"/>
              <a:sym typeface="Arial"/>
            </a:endParaRPr>
          </a:p>
        </p:txBody>
      </p:sp>
      <p:sp>
        <p:nvSpPr>
          <p:cNvPr id="183" name="Google Shape;183;p30"/>
          <p:cNvSpPr txBox="1">
            <a:spLocks noGrp="1"/>
          </p:cNvSpPr>
          <p:nvPr>
            <p:ph type="title"/>
          </p:nvPr>
        </p:nvSpPr>
        <p:spPr>
          <a:xfrm>
            <a:off x="311700" y="213925"/>
            <a:ext cx="8520600" cy="7074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vi"/>
              <a:t>3.2 Unsupervised Learning </a:t>
            </a:r>
            <a:endParaRPr/>
          </a:p>
        </p:txBody>
      </p:sp>
      <p:pic>
        <p:nvPicPr>
          <p:cNvPr id="184" name="Google Shape;184;p30"/>
          <p:cNvPicPr preferRelativeResize="0"/>
          <p:nvPr/>
        </p:nvPicPr>
        <p:blipFill rotWithShape="1">
          <a:blip r:embed="rId3">
            <a:alphaModFix/>
          </a:blip>
          <a:srcRect/>
          <a:stretch/>
        </p:blipFill>
        <p:spPr>
          <a:xfrm>
            <a:off x="1945175" y="2388325"/>
            <a:ext cx="4806350" cy="2414550"/>
          </a:xfrm>
          <a:prstGeom prst="rect">
            <a:avLst/>
          </a:prstGeom>
          <a:noFill/>
          <a:ln>
            <a:noFill/>
          </a:ln>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31"/>
          <p:cNvSpPr txBox="1">
            <a:spLocks noGrp="1"/>
          </p:cNvSpPr>
          <p:nvPr>
            <p:ph type="body" idx="1"/>
          </p:nvPr>
        </p:nvSpPr>
        <p:spPr>
          <a:xfrm>
            <a:off x="311700" y="1266325"/>
            <a:ext cx="8520600" cy="33027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1200"/>
              </a:spcAft>
              <a:buSzPts val="1800"/>
              <a:buNone/>
            </a:pPr>
            <a:endParaRPr/>
          </a:p>
        </p:txBody>
      </p:sp>
      <p:sp>
        <p:nvSpPr>
          <p:cNvPr id="190" name="Google Shape;190;p31"/>
          <p:cNvSpPr txBox="1">
            <a:spLocks noGrp="1"/>
          </p:cNvSpPr>
          <p:nvPr>
            <p:ph type="title"/>
          </p:nvPr>
        </p:nvSpPr>
        <p:spPr>
          <a:xfrm>
            <a:off x="311700" y="213925"/>
            <a:ext cx="8520600" cy="7074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vi" dirty="0"/>
              <a:t>3.2 Unsupervised Learning </a:t>
            </a:r>
            <a:endParaRPr dirty="0"/>
          </a:p>
        </p:txBody>
      </p:sp>
      <p:pic>
        <p:nvPicPr>
          <p:cNvPr id="191" name="Google Shape;191;p31"/>
          <p:cNvPicPr preferRelativeResize="0"/>
          <p:nvPr/>
        </p:nvPicPr>
        <p:blipFill rotWithShape="1">
          <a:blip r:embed="rId3">
            <a:alphaModFix/>
          </a:blip>
          <a:srcRect/>
          <a:stretch/>
        </p:blipFill>
        <p:spPr>
          <a:xfrm>
            <a:off x="2105400" y="1266325"/>
            <a:ext cx="4847555" cy="3228475"/>
          </a:xfrm>
          <a:prstGeom prst="rect">
            <a:avLst/>
          </a:prstGeom>
          <a:noFill/>
          <a:ln>
            <a:noFill/>
          </a:ln>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Unsupervised learning - Diego Calv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48938" y="1132671"/>
            <a:ext cx="6674005" cy="3626112"/>
          </a:xfrm>
          <a:prstGeom prst="rect">
            <a:avLst/>
          </a:prstGeom>
          <a:noFill/>
          <a:extLst>
            <a:ext uri="{909E8E84-426E-40DD-AFC4-6F175D3DCCD1}">
              <a14:hiddenFill xmlns:a14="http://schemas.microsoft.com/office/drawing/2010/main">
                <a:solidFill>
                  <a:srgbClr val="FFFFFF"/>
                </a:solidFill>
              </a14:hiddenFill>
            </a:ext>
          </a:extLst>
        </p:spPr>
      </p:pic>
      <p:sp>
        <p:nvSpPr>
          <p:cNvPr id="5" name="Google Shape;190;p31"/>
          <p:cNvSpPr txBox="1">
            <a:spLocks noGrp="1"/>
          </p:cNvSpPr>
          <p:nvPr>
            <p:ph type="title"/>
          </p:nvPr>
        </p:nvSpPr>
        <p:spPr>
          <a:xfrm>
            <a:off x="311700" y="213925"/>
            <a:ext cx="8520600" cy="7074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vi" dirty="0"/>
              <a:t>3.2 Unsupervised Learning </a:t>
            </a:r>
            <a:endParaRPr dirty="0"/>
          </a:p>
        </p:txBody>
      </p:sp>
    </p:spTree>
    <p:extLst>
      <p:ext uri="{BB962C8B-B14F-4D97-AF65-F5344CB8AC3E}">
        <p14:creationId xmlns:p14="http://schemas.microsoft.com/office/powerpoint/2010/main" val="157659940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descr="Supervised vs Unsupervised Learning – What's the Differenc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83850" y="982677"/>
            <a:ext cx="5380448" cy="3691682"/>
          </a:xfrm>
          <a:prstGeom prst="rect">
            <a:avLst/>
          </a:prstGeom>
          <a:noFill/>
          <a:extLst>
            <a:ext uri="{909E8E84-426E-40DD-AFC4-6F175D3DCCD1}">
              <a14:hiddenFill xmlns:a14="http://schemas.microsoft.com/office/drawing/2010/main">
                <a:solidFill>
                  <a:srgbClr val="FFFFFF"/>
                </a:solidFill>
              </a14:hiddenFill>
            </a:ext>
          </a:extLst>
        </p:spPr>
      </p:pic>
      <p:sp>
        <p:nvSpPr>
          <p:cNvPr id="5" name="Google Shape;190;p31"/>
          <p:cNvSpPr txBox="1">
            <a:spLocks noGrp="1"/>
          </p:cNvSpPr>
          <p:nvPr>
            <p:ph type="title"/>
          </p:nvPr>
        </p:nvSpPr>
        <p:spPr>
          <a:xfrm>
            <a:off x="311700" y="213925"/>
            <a:ext cx="8520600" cy="7074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vi" dirty="0"/>
              <a:t>3.2 Unsupervised Learning </a:t>
            </a:r>
            <a:endParaRPr dirty="0"/>
          </a:p>
        </p:txBody>
      </p:sp>
    </p:spTree>
    <p:extLst>
      <p:ext uri="{BB962C8B-B14F-4D97-AF65-F5344CB8AC3E}">
        <p14:creationId xmlns:p14="http://schemas.microsoft.com/office/powerpoint/2010/main" val="219975643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32"/>
          <p:cNvSpPr txBox="1">
            <a:spLocks noGrp="1"/>
          </p:cNvSpPr>
          <p:nvPr>
            <p:ph type="title"/>
          </p:nvPr>
        </p:nvSpPr>
        <p:spPr>
          <a:xfrm>
            <a:off x="311700" y="146850"/>
            <a:ext cx="8520600" cy="7074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vi"/>
              <a:t>3.2 SL vs UL </a:t>
            </a:r>
            <a:endParaRPr/>
          </a:p>
          <a:p>
            <a:pPr marL="0" lvl="0" indent="0" algn="l" rtl="0">
              <a:lnSpc>
                <a:spcPct val="100000"/>
              </a:lnSpc>
              <a:spcBef>
                <a:spcPts val="0"/>
              </a:spcBef>
              <a:spcAft>
                <a:spcPts val="0"/>
              </a:spcAft>
              <a:buSzPct val="111111"/>
              <a:buNone/>
            </a:pPr>
            <a:endParaRPr/>
          </a:p>
        </p:txBody>
      </p:sp>
      <p:pic>
        <p:nvPicPr>
          <p:cNvPr id="198" name="Google Shape;198;p32"/>
          <p:cNvPicPr preferRelativeResize="0"/>
          <p:nvPr/>
        </p:nvPicPr>
        <p:blipFill rotWithShape="1">
          <a:blip r:embed="rId3">
            <a:alphaModFix/>
          </a:blip>
          <a:srcRect/>
          <a:stretch/>
        </p:blipFill>
        <p:spPr>
          <a:xfrm>
            <a:off x="2408012" y="739229"/>
            <a:ext cx="4796199" cy="385387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11700" y="884420"/>
            <a:ext cx="8520600" cy="3684605"/>
          </a:xfrm>
        </p:spPr>
        <p:txBody>
          <a:bodyPr>
            <a:normAutofit fontScale="92500" lnSpcReduction="10000"/>
          </a:bodyPr>
          <a:lstStyle/>
          <a:p>
            <a:pPr marL="114300" indent="0">
              <a:buNone/>
            </a:pPr>
            <a:r>
              <a:rPr lang="en-US" smtClean="0"/>
              <a:t>1. Bài </a:t>
            </a:r>
            <a:r>
              <a:rPr lang="en-US" dirty="0" err="1"/>
              <a:t>toán</a:t>
            </a:r>
            <a:r>
              <a:rPr lang="en-US" dirty="0"/>
              <a:t> </a:t>
            </a:r>
            <a:r>
              <a:rPr lang="en-US" dirty="0" err="1"/>
              <a:t>dự</a:t>
            </a:r>
            <a:r>
              <a:rPr lang="en-US" dirty="0"/>
              <a:t> </a:t>
            </a:r>
            <a:r>
              <a:rPr lang="en-US" dirty="0" err="1"/>
              <a:t>đoán</a:t>
            </a:r>
            <a:r>
              <a:rPr lang="en-US" dirty="0"/>
              <a:t> </a:t>
            </a:r>
            <a:r>
              <a:rPr lang="en-US" dirty="0" err="1"/>
              <a:t>giá</a:t>
            </a:r>
            <a:r>
              <a:rPr lang="en-US" dirty="0"/>
              <a:t> </a:t>
            </a:r>
            <a:r>
              <a:rPr lang="en-US" dirty="0" err="1"/>
              <a:t>nhà</a:t>
            </a:r>
            <a:r>
              <a:rPr lang="en-US" dirty="0"/>
              <a:t> </a:t>
            </a:r>
            <a:r>
              <a:rPr lang="en-US" dirty="0" err="1"/>
              <a:t>dựa</a:t>
            </a:r>
            <a:r>
              <a:rPr lang="en-US" dirty="0"/>
              <a:t> </a:t>
            </a:r>
            <a:r>
              <a:rPr lang="en-US" dirty="0" err="1"/>
              <a:t>trên</a:t>
            </a:r>
            <a:r>
              <a:rPr lang="en-US" dirty="0"/>
              <a:t> </a:t>
            </a:r>
            <a:r>
              <a:rPr lang="en-US" dirty="0" err="1"/>
              <a:t>diện</a:t>
            </a:r>
            <a:r>
              <a:rPr lang="en-US" dirty="0"/>
              <a:t> </a:t>
            </a:r>
            <a:r>
              <a:rPr lang="en-US" dirty="0" err="1"/>
              <a:t>tích</a:t>
            </a:r>
            <a:r>
              <a:rPr lang="en-US" dirty="0"/>
              <a:t>, </a:t>
            </a:r>
            <a:r>
              <a:rPr lang="en-US" dirty="0" err="1"/>
              <a:t>vị</a:t>
            </a:r>
            <a:r>
              <a:rPr lang="en-US" dirty="0"/>
              <a:t> </a:t>
            </a:r>
            <a:r>
              <a:rPr lang="en-US" dirty="0" err="1"/>
              <a:t>trí</a:t>
            </a:r>
            <a:r>
              <a:rPr lang="en-US" dirty="0"/>
              <a:t> </a:t>
            </a:r>
            <a:r>
              <a:rPr lang="en-US" dirty="0" err="1"/>
              <a:t>và</a:t>
            </a:r>
            <a:r>
              <a:rPr lang="en-US" dirty="0"/>
              <a:t> </a:t>
            </a:r>
            <a:r>
              <a:rPr lang="en-US" dirty="0" err="1"/>
              <a:t>số</a:t>
            </a:r>
            <a:r>
              <a:rPr lang="en-US" dirty="0"/>
              <a:t> </a:t>
            </a:r>
            <a:r>
              <a:rPr lang="en-US" dirty="0" err="1"/>
              <a:t>phòng</a:t>
            </a:r>
            <a:r>
              <a:rPr lang="en-US" dirty="0"/>
              <a:t> </a:t>
            </a:r>
            <a:r>
              <a:rPr lang="en-US" dirty="0" err="1"/>
              <a:t>là</a:t>
            </a:r>
            <a:r>
              <a:rPr lang="en-US" dirty="0"/>
              <a:t> </a:t>
            </a:r>
            <a:r>
              <a:rPr lang="en-US" dirty="0" err="1"/>
              <a:t>bài</a:t>
            </a:r>
            <a:r>
              <a:rPr lang="en-US" dirty="0"/>
              <a:t> </a:t>
            </a:r>
            <a:r>
              <a:rPr lang="en-US" dirty="0" err="1"/>
              <a:t>toán</a:t>
            </a:r>
            <a:r>
              <a:rPr lang="en-US" dirty="0"/>
              <a:t> </a:t>
            </a:r>
            <a:r>
              <a:rPr lang="en-US" dirty="0" err="1"/>
              <a:t>loại</a:t>
            </a:r>
            <a:r>
              <a:rPr lang="en-US" dirty="0"/>
              <a:t> </a:t>
            </a:r>
            <a:r>
              <a:rPr lang="en-US" dirty="0" err="1"/>
              <a:t>nào</a:t>
            </a:r>
            <a:r>
              <a:rPr lang="en-US" dirty="0" smtClean="0"/>
              <a:t>?</a:t>
            </a:r>
          </a:p>
          <a:p>
            <a:pPr>
              <a:buAutoNum type="arabicPeriod"/>
            </a:pPr>
            <a:endParaRPr lang="en-US" dirty="0" smtClean="0"/>
          </a:p>
          <a:p>
            <a:pPr marL="114300" indent="0">
              <a:buNone/>
            </a:pPr>
            <a:r>
              <a:rPr lang="en-US" dirty="0" smtClean="0"/>
              <a:t>2. </a:t>
            </a:r>
            <a:r>
              <a:rPr lang="vi-VN" dirty="0"/>
              <a:t>Bài toán phân loại email vào hộp thư rác hoặc thư chính là bài toán loại nào</a:t>
            </a:r>
            <a:r>
              <a:rPr lang="vi-VN" dirty="0" smtClean="0"/>
              <a:t>?</a:t>
            </a:r>
            <a:endParaRPr lang="en-US" dirty="0" smtClean="0"/>
          </a:p>
          <a:p>
            <a:pPr marL="114300" indent="0">
              <a:buNone/>
            </a:pPr>
            <a:endParaRPr lang="en-US" dirty="0" smtClean="0"/>
          </a:p>
          <a:p>
            <a:pPr marL="114300" indent="0">
              <a:buNone/>
            </a:pPr>
            <a:r>
              <a:rPr lang="en-US" dirty="0" smtClean="0"/>
              <a:t>3. </a:t>
            </a:r>
            <a:r>
              <a:rPr lang="vi-VN" dirty="0"/>
              <a:t>Bài toán tìm các cụm từ có ý nghĩa tương tự nhau trong một tập văn bản là bài toán loại nào</a:t>
            </a:r>
            <a:r>
              <a:rPr lang="vi-VN" dirty="0" smtClean="0"/>
              <a:t>?</a:t>
            </a:r>
            <a:endParaRPr lang="en-US" dirty="0" smtClean="0"/>
          </a:p>
          <a:p>
            <a:pPr marL="114300" indent="0">
              <a:buNone/>
            </a:pPr>
            <a:endParaRPr lang="en-US" dirty="0" smtClean="0"/>
          </a:p>
          <a:p>
            <a:pPr marL="114300" indent="0">
              <a:buNone/>
            </a:pPr>
            <a:r>
              <a:rPr lang="en-US" dirty="0" smtClean="0"/>
              <a:t>4. </a:t>
            </a:r>
            <a:r>
              <a:rPr lang="en-US" dirty="0" err="1"/>
              <a:t>Bài</a:t>
            </a:r>
            <a:r>
              <a:rPr lang="en-US" dirty="0"/>
              <a:t> </a:t>
            </a:r>
            <a:r>
              <a:rPr lang="en-US" dirty="0" err="1"/>
              <a:t>toán</a:t>
            </a:r>
            <a:r>
              <a:rPr lang="en-US" dirty="0"/>
              <a:t> </a:t>
            </a:r>
            <a:r>
              <a:rPr lang="en-US" dirty="0" err="1"/>
              <a:t>nhận</a:t>
            </a:r>
            <a:r>
              <a:rPr lang="en-US" dirty="0"/>
              <a:t> </a:t>
            </a:r>
            <a:r>
              <a:rPr lang="en-US" dirty="0" err="1"/>
              <a:t>diện</a:t>
            </a:r>
            <a:r>
              <a:rPr lang="en-US" dirty="0"/>
              <a:t> </a:t>
            </a:r>
            <a:r>
              <a:rPr lang="en-US" dirty="0" err="1" smtClean="0"/>
              <a:t>khuôn</a:t>
            </a:r>
            <a:r>
              <a:rPr lang="en-US" dirty="0" smtClean="0"/>
              <a:t> </a:t>
            </a:r>
            <a:r>
              <a:rPr lang="en-US" dirty="0" err="1"/>
              <a:t>mặt</a:t>
            </a:r>
            <a:r>
              <a:rPr lang="en-US" dirty="0"/>
              <a:t> </a:t>
            </a:r>
            <a:r>
              <a:rPr lang="en-US" dirty="0" err="1"/>
              <a:t>trong</a:t>
            </a:r>
            <a:r>
              <a:rPr lang="en-US" dirty="0"/>
              <a:t> </a:t>
            </a:r>
            <a:r>
              <a:rPr lang="en-US" dirty="0" err="1"/>
              <a:t>ảnh</a:t>
            </a:r>
            <a:r>
              <a:rPr lang="en-US" dirty="0"/>
              <a:t> </a:t>
            </a:r>
            <a:r>
              <a:rPr lang="en-US" dirty="0" err="1"/>
              <a:t>là</a:t>
            </a:r>
            <a:r>
              <a:rPr lang="en-US" dirty="0"/>
              <a:t> </a:t>
            </a:r>
            <a:r>
              <a:rPr lang="en-US" dirty="0" err="1"/>
              <a:t>bài</a:t>
            </a:r>
            <a:r>
              <a:rPr lang="en-US" dirty="0"/>
              <a:t> </a:t>
            </a:r>
            <a:r>
              <a:rPr lang="en-US" dirty="0" err="1"/>
              <a:t>toán</a:t>
            </a:r>
            <a:r>
              <a:rPr lang="en-US" dirty="0"/>
              <a:t> </a:t>
            </a:r>
            <a:r>
              <a:rPr lang="en-US" dirty="0" err="1"/>
              <a:t>loại</a:t>
            </a:r>
            <a:r>
              <a:rPr lang="en-US" dirty="0"/>
              <a:t> </a:t>
            </a:r>
            <a:r>
              <a:rPr lang="en-US" dirty="0" err="1"/>
              <a:t>nào</a:t>
            </a:r>
            <a:r>
              <a:rPr lang="en-US" dirty="0" smtClean="0"/>
              <a:t>?</a:t>
            </a:r>
          </a:p>
          <a:p>
            <a:pPr marL="114300" indent="0">
              <a:buNone/>
            </a:pPr>
            <a:endParaRPr lang="en-US" dirty="0" smtClean="0"/>
          </a:p>
          <a:p>
            <a:pPr marL="114300" indent="0">
              <a:buNone/>
            </a:pPr>
            <a:r>
              <a:rPr lang="en-US" dirty="0" smtClean="0"/>
              <a:t>5. </a:t>
            </a:r>
            <a:r>
              <a:rPr lang="vi-VN" dirty="0"/>
              <a:t>Bài toán phân nhóm các sản phẩm trên trang web thương mại điện tử dựa trên các thuộc tính như giá, nhãn hiệu, đánh giá của khách hàng là bài toán loại nào?</a:t>
            </a:r>
            <a:endParaRPr lang="en-US" dirty="0"/>
          </a:p>
          <a:p>
            <a:pPr marL="114300" indent="0">
              <a:buNone/>
            </a:pPr>
            <a:endParaRPr lang="en-US" dirty="0" smtClean="0"/>
          </a:p>
          <a:p>
            <a:pPr marL="114300" indent="0">
              <a:buNone/>
            </a:pPr>
            <a:endParaRPr lang="en-US" dirty="0"/>
          </a:p>
        </p:txBody>
      </p:sp>
      <p:sp>
        <p:nvSpPr>
          <p:cNvPr id="4" name="Google Shape;161;p27"/>
          <p:cNvSpPr txBox="1">
            <a:spLocks noGrp="1"/>
          </p:cNvSpPr>
          <p:nvPr>
            <p:ph type="title"/>
          </p:nvPr>
        </p:nvSpPr>
        <p:spPr>
          <a:xfrm>
            <a:off x="311700" y="94675"/>
            <a:ext cx="8520600" cy="7074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vi" dirty="0" smtClean="0"/>
              <a:t>3.</a:t>
            </a:r>
            <a:r>
              <a:rPr lang="en-US" dirty="0" smtClean="0"/>
              <a:t>2</a:t>
            </a:r>
            <a:r>
              <a:rPr lang="vi" dirty="0" smtClean="0"/>
              <a:t> </a:t>
            </a:r>
            <a:r>
              <a:rPr lang="en-US" dirty="0" err="1" smtClean="0"/>
              <a:t>Un</a:t>
            </a:r>
            <a:r>
              <a:rPr lang="en-US" dirty="0" err="1"/>
              <a:t>s</a:t>
            </a:r>
            <a:r>
              <a:rPr lang="vi" dirty="0" smtClean="0"/>
              <a:t>upervised Learning</a:t>
            </a:r>
            <a:r>
              <a:rPr lang="en-US" dirty="0" smtClean="0"/>
              <a:t> (Q1)</a:t>
            </a:r>
            <a:endParaRPr dirty="0"/>
          </a:p>
        </p:txBody>
      </p:sp>
    </p:spTree>
    <p:extLst>
      <p:ext uri="{BB962C8B-B14F-4D97-AF65-F5344CB8AC3E}">
        <p14:creationId xmlns:p14="http://schemas.microsoft.com/office/powerpoint/2010/main" val="189112785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11700" y="1004341"/>
            <a:ext cx="8520600" cy="3564684"/>
          </a:xfrm>
        </p:spPr>
        <p:txBody>
          <a:bodyPr/>
          <a:lstStyle/>
          <a:p>
            <a:pPr marL="114300" indent="0">
              <a:buNone/>
            </a:pPr>
            <a:r>
              <a:rPr lang="en-US" dirty="0"/>
              <a:t>6</a:t>
            </a:r>
            <a:r>
              <a:rPr lang="en-US" smtClean="0"/>
              <a:t>. </a:t>
            </a:r>
            <a:r>
              <a:rPr lang="vi-VN" dirty="0"/>
              <a:t>Cho một tập dữ liệu gồm các thông tin về chiều cao, cân nặng, tuổi của một nhóm người và nhãn cho biết liệu họ có bệnh tim hay không. Bài toán này là loại nào?</a:t>
            </a:r>
          </a:p>
          <a:p>
            <a:pPr marL="114300" indent="0">
              <a:buNone/>
            </a:pPr>
            <a:endParaRPr lang="en-US" dirty="0" smtClean="0"/>
          </a:p>
          <a:p>
            <a:pPr marL="114300" indent="0">
              <a:buNone/>
            </a:pPr>
            <a:r>
              <a:rPr lang="en-US" dirty="0"/>
              <a:t>7</a:t>
            </a:r>
            <a:r>
              <a:rPr lang="en-US" smtClean="0"/>
              <a:t>. </a:t>
            </a:r>
            <a:r>
              <a:rPr lang="vi-VN" dirty="0"/>
              <a:t>Cho một tập dữ liệu chứa thông tin về sản phẩm mua hàng của khách hàng, bao gồm tên sản phẩm, giá, thời gian mua và các nhóm sản phẩm liên quan. Yêu cầu phân nhóm các sản phẩm tương tự nhau để giúp cho việc gợi ý sản phẩm cho khách hàng. Bài toán này là loại nào?</a:t>
            </a:r>
          </a:p>
          <a:p>
            <a:pPr marL="114300" indent="0">
              <a:buNone/>
            </a:pPr>
            <a:endParaRPr lang="en-US" dirty="0"/>
          </a:p>
        </p:txBody>
      </p:sp>
      <p:sp>
        <p:nvSpPr>
          <p:cNvPr id="4" name="Google Shape;161;p27"/>
          <p:cNvSpPr txBox="1">
            <a:spLocks noGrp="1"/>
          </p:cNvSpPr>
          <p:nvPr>
            <p:ph type="title"/>
          </p:nvPr>
        </p:nvSpPr>
        <p:spPr>
          <a:xfrm>
            <a:off x="311700" y="94675"/>
            <a:ext cx="8520600" cy="7074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vi" dirty="0" smtClean="0"/>
              <a:t>3.</a:t>
            </a:r>
            <a:r>
              <a:rPr lang="en-US" dirty="0" smtClean="0"/>
              <a:t>2</a:t>
            </a:r>
            <a:r>
              <a:rPr lang="vi" dirty="0" smtClean="0"/>
              <a:t> </a:t>
            </a:r>
            <a:r>
              <a:rPr lang="en-US" dirty="0" err="1" smtClean="0"/>
              <a:t>Un</a:t>
            </a:r>
            <a:r>
              <a:rPr lang="en-US" dirty="0" err="1"/>
              <a:t>s</a:t>
            </a:r>
            <a:r>
              <a:rPr lang="vi" dirty="0" smtClean="0"/>
              <a:t>upervised Learning</a:t>
            </a:r>
            <a:r>
              <a:rPr lang="en-US" dirty="0" smtClean="0"/>
              <a:t> (Q2)</a:t>
            </a:r>
            <a:endParaRPr dirty="0"/>
          </a:p>
        </p:txBody>
      </p:sp>
    </p:spTree>
    <p:extLst>
      <p:ext uri="{BB962C8B-B14F-4D97-AF65-F5344CB8AC3E}">
        <p14:creationId xmlns:p14="http://schemas.microsoft.com/office/powerpoint/2010/main" val="395569728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87;p16"/>
          <p:cNvSpPr txBox="1">
            <a:spLocks noGrp="1"/>
          </p:cNvSpPr>
          <p:nvPr>
            <p:ph type="title"/>
          </p:nvPr>
        </p:nvSpPr>
        <p:spPr>
          <a:xfrm>
            <a:off x="294973" y="141683"/>
            <a:ext cx="8520600" cy="707400"/>
          </a:xfrm>
          <a:prstGeom prst="rect">
            <a:avLst/>
          </a:prstGeom>
          <a:noFill/>
          <a:ln>
            <a:noFill/>
          </a:ln>
        </p:spPr>
        <p:txBody>
          <a:bodyPr spcFirstLastPara="1" wrap="square" lIns="91425" tIns="91425" rIns="91425" bIns="91425" anchor="t" anchorCtr="0">
            <a:normAutofit fontScale="90000"/>
          </a:bodyPr>
          <a:lstStyle/>
          <a:p>
            <a:pPr marL="457200" lvl="0" indent="-434340" algn="l" rtl="0">
              <a:lnSpc>
                <a:spcPct val="100000"/>
              </a:lnSpc>
              <a:spcBef>
                <a:spcPts val="0"/>
              </a:spcBef>
              <a:spcAft>
                <a:spcPts val="0"/>
              </a:spcAft>
              <a:buSzPct val="100000"/>
              <a:buAutoNum type="arabicParenR"/>
            </a:pPr>
            <a:r>
              <a:rPr lang="vi" dirty="0"/>
              <a:t>Trí tuệ nhân tạo (AI)</a:t>
            </a:r>
            <a:endParaRPr dirty="0"/>
          </a:p>
          <a:p>
            <a:pPr marL="0" lvl="0" indent="0" algn="l" rtl="0">
              <a:lnSpc>
                <a:spcPct val="100000"/>
              </a:lnSpc>
              <a:spcBef>
                <a:spcPts val="0"/>
              </a:spcBef>
              <a:spcAft>
                <a:spcPts val="0"/>
              </a:spcAft>
              <a:buSzPct val="111111"/>
              <a:buNone/>
            </a:pPr>
            <a:endParaRPr dirty="0"/>
          </a:p>
        </p:txBody>
      </p:sp>
      <p:pic>
        <p:nvPicPr>
          <p:cNvPr id="1026" name="Picture 2" descr="Historical evolution of AI in market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0735" y="902625"/>
            <a:ext cx="7293718" cy="41027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533840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descr="Introduction to Semi-Supervised Learning | TeksandsA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5300" y="839449"/>
            <a:ext cx="8100312" cy="4050156"/>
          </a:xfrm>
          <a:prstGeom prst="rect">
            <a:avLst/>
          </a:prstGeom>
          <a:noFill/>
          <a:extLst>
            <a:ext uri="{909E8E84-426E-40DD-AFC4-6F175D3DCCD1}">
              <a14:hiddenFill xmlns:a14="http://schemas.microsoft.com/office/drawing/2010/main">
                <a:solidFill>
                  <a:srgbClr val="FFFFFF"/>
                </a:solidFill>
              </a14:hiddenFill>
            </a:ext>
          </a:extLst>
        </p:spPr>
      </p:pic>
      <p:sp>
        <p:nvSpPr>
          <p:cNvPr id="5" name="Google Shape;210;p34"/>
          <p:cNvSpPr txBox="1">
            <a:spLocks noGrp="1"/>
          </p:cNvSpPr>
          <p:nvPr>
            <p:ph type="title"/>
          </p:nvPr>
        </p:nvSpPr>
        <p:spPr>
          <a:xfrm>
            <a:off x="311700" y="212925"/>
            <a:ext cx="8520600" cy="7074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vi" dirty="0"/>
              <a:t>3.3 Semi-Supervised Learning (Học bán giám sát)</a:t>
            </a:r>
            <a:endParaRPr dirty="0"/>
          </a:p>
        </p:txBody>
      </p:sp>
    </p:spTree>
    <p:extLst>
      <p:ext uri="{BB962C8B-B14F-4D97-AF65-F5344CB8AC3E}">
        <p14:creationId xmlns:p14="http://schemas.microsoft.com/office/powerpoint/2010/main" val="406527383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210;p34"/>
          <p:cNvSpPr txBox="1">
            <a:spLocks noGrp="1"/>
          </p:cNvSpPr>
          <p:nvPr>
            <p:ph type="title"/>
          </p:nvPr>
        </p:nvSpPr>
        <p:spPr>
          <a:xfrm>
            <a:off x="311700" y="212925"/>
            <a:ext cx="8520600" cy="7074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vi" dirty="0"/>
              <a:t>3.3 Semi-Supervised Learning (Học bán giám sát)</a:t>
            </a:r>
            <a:endParaRPr dirty="0"/>
          </a:p>
        </p:txBody>
      </p:sp>
      <p:sp>
        <p:nvSpPr>
          <p:cNvPr id="4" name="Text Placeholder 2"/>
          <p:cNvSpPr>
            <a:spLocks noGrp="1"/>
          </p:cNvSpPr>
          <p:nvPr>
            <p:ph type="body" idx="1"/>
          </p:nvPr>
        </p:nvSpPr>
        <p:spPr>
          <a:xfrm>
            <a:off x="311700" y="1004341"/>
            <a:ext cx="8520600" cy="3564684"/>
          </a:xfrm>
        </p:spPr>
        <p:txBody>
          <a:bodyPr>
            <a:normAutofit fontScale="92500" lnSpcReduction="10000"/>
          </a:bodyPr>
          <a:lstStyle/>
          <a:p>
            <a:r>
              <a:rPr lang="en-US" smtClean="0"/>
              <a:t>Ý tưởng: </a:t>
            </a:r>
            <a:r>
              <a:rPr lang="en-US"/>
              <a:t> </a:t>
            </a:r>
            <a:endParaRPr lang="en-US" smtClean="0"/>
          </a:p>
          <a:p>
            <a:pPr lvl="1"/>
            <a:r>
              <a:rPr lang="en-US" smtClean="0"/>
              <a:t>Data có nhãn rất ít, do tốn công sức gán của con người</a:t>
            </a:r>
          </a:p>
          <a:p>
            <a:pPr lvl="1"/>
            <a:r>
              <a:rPr lang="en-US" smtClean="0"/>
              <a:t>Data không nhãn thì rất nhiều </a:t>
            </a:r>
            <a:endParaRPr lang="en-US"/>
          </a:p>
          <a:p>
            <a:pPr lvl="1"/>
            <a:r>
              <a:rPr lang="en-US" smtClean="0"/>
              <a:t>Tại sao không sử dụng nhãn của mô hình dự đoán ra?</a:t>
            </a:r>
          </a:p>
          <a:p>
            <a:pPr lvl="1"/>
            <a:endParaRPr lang="en-US" smtClean="0"/>
          </a:p>
          <a:p>
            <a:r>
              <a:rPr lang="en-US" smtClean="0"/>
              <a:t>Huấn luyện</a:t>
            </a:r>
          </a:p>
          <a:p>
            <a:pPr lvl="1"/>
            <a:r>
              <a:rPr lang="en-US" smtClean="0"/>
              <a:t>Xây dựng mô hình trên tập data có nhãn (gọi là tập A)</a:t>
            </a:r>
          </a:p>
          <a:p>
            <a:pPr lvl="1"/>
            <a:r>
              <a:rPr lang="en-US" smtClean="0"/>
              <a:t>Lấy mô hình đã huấn luyện dự đoán nhãn cho tập data không nhãn (tập B)</a:t>
            </a:r>
          </a:p>
          <a:p>
            <a:pPr lvl="1"/>
            <a:r>
              <a:rPr lang="en-US" smtClean="0"/>
              <a:t>Kết hợp cả 2 tập A và B lại với nhau và huấn luyện lại mô hình.</a:t>
            </a:r>
            <a:endParaRPr lang="en-US"/>
          </a:p>
          <a:p>
            <a:endParaRPr lang="en-US"/>
          </a:p>
          <a:p>
            <a:r>
              <a:rPr lang="en-US" smtClean="0"/>
              <a:t>Chú ý:</a:t>
            </a:r>
          </a:p>
          <a:p>
            <a:pPr lvl="1"/>
            <a:r>
              <a:rPr lang="en-US" smtClean="0"/>
              <a:t>Nhãn của tập A </a:t>
            </a:r>
            <a:r>
              <a:rPr lang="en-US" smtClean="0">
                <a:sym typeface="Wingdings" panose="05000000000000000000" pitchFamily="2" charset="2"/>
              </a:rPr>
              <a:t> Con người tạo ra  Supervised</a:t>
            </a:r>
          </a:p>
          <a:p>
            <a:pPr lvl="1"/>
            <a:r>
              <a:rPr lang="en-US" smtClean="0">
                <a:sym typeface="Wingdings" panose="05000000000000000000" pitchFamily="2" charset="2"/>
              </a:rPr>
              <a:t>Nhãn của tập B  Do máy tạo ra</a:t>
            </a:r>
          </a:p>
          <a:p>
            <a:pPr lvl="1"/>
            <a:r>
              <a:rPr lang="en-US" smtClean="0">
                <a:sym typeface="Wingdings" panose="05000000000000000000" pitchFamily="2" charset="2"/>
              </a:rPr>
              <a:t>Kết hợp lại thành Semi-supervised</a:t>
            </a:r>
            <a:endParaRPr lang="en-US" smtClean="0"/>
          </a:p>
          <a:p>
            <a:pPr marL="114300" indent="0">
              <a:buNone/>
            </a:pPr>
            <a:endParaRPr lang="en-US" smtClean="0"/>
          </a:p>
        </p:txBody>
      </p:sp>
    </p:spTree>
    <p:extLst>
      <p:ext uri="{BB962C8B-B14F-4D97-AF65-F5344CB8AC3E}">
        <p14:creationId xmlns:p14="http://schemas.microsoft.com/office/powerpoint/2010/main" val="185314829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210;p34"/>
          <p:cNvSpPr txBox="1">
            <a:spLocks noGrp="1"/>
          </p:cNvSpPr>
          <p:nvPr>
            <p:ph type="title"/>
          </p:nvPr>
        </p:nvSpPr>
        <p:spPr>
          <a:xfrm>
            <a:off x="311700" y="63023"/>
            <a:ext cx="8520600" cy="7074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vi" dirty="0"/>
              <a:t>3.3 Semi-Supervised Learning (Học bán giám sát)</a:t>
            </a:r>
            <a:endParaRPr dirty="0"/>
          </a:p>
        </p:txBody>
      </p:sp>
      <p:pic>
        <p:nvPicPr>
          <p:cNvPr id="5" name="Picture 4"/>
          <p:cNvPicPr>
            <a:picLocks noChangeAspect="1"/>
          </p:cNvPicPr>
          <p:nvPr/>
        </p:nvPicPr>
        <p:blipFill>
          <a:blip r:embed="rId2"/>
          <a:stretch>
            <a:fillRect/>
          </a:stretch>
        </p:blipFill>
        <p:spPr>
          <a:xfrm>
            <a:off x="1005448" y="652415"/>
            <a:ext cx="6819417" cy="4350200"/>
          </a:xfrm>
          <a:prstGeom prst="rect">
            <a:avLst/>
          </a:prstGeom>
        </p:spPr>
      </p:pic>
    </p:spTree>
    <p:extLst>
      <p:ext uri="{BB962C8B-B14F-4D97-AF65-F5344CB8AC3E}">
        <p14:creationId xmlns:p14="http://schemas.microsoft.com/office/powerpoint/2010/main" val="383467796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34"/>
          <p:cNvSpPr txBox="1">
            <a:spLocks noGrp="1"/>
          </p:cNvSpPr>
          <p:nvPr>
            <p:ph type="title"/>
          </p:nvPr>
        </p:nvSpPr>
        <p:spPr>
          <a:xfrm>
            <a:off x="311700" y="212925"/>
            <a:ext cx="8520600" cy="7074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vi" dirty="0"/>
              <a:t>3.3 Semi-Supervised Learning (Học bán giám sát)</a:t>
            </a:r>
            <a:endParaRPr dirty="0"/>
          </a:p>
        </p:txBody>
      </p:sp>
      <p:sp>
        <p:nvSpPr>
          <p:cNvPr id="211" name="Google Shape;211;p34"/>
          <p:cNvSpPr txBox="1">
            <a:spLocks noGrp="1"/>
          </p:cNvSpPr>
          <p:nvPr>
            <p:ph type="body" idx="1"/>
          </p:nvPr>
        </p:nvSpPr>
        <p:spPr>
          <a:xfrm>
            <a:off x="576500" y="1160475"/>
            <a:ext cx="7838700" cy="3356100"/>
          </a:xfrm>
          <a:prstGeom prst="rect">
            <a:avLst/>
          </a:prstGeom>
          <a:noFill/>
          <a:ln>
            <a:noFill/>
          </a:ln>
        </p:spPr>
        <p:txBody>
          <a:bodyPr spcFirstLastPara="1" wrap="square" lIns="91425" tIns="91425" rIns="91425" bIns="91425" anchor="t" anchorCtr="0">
            <a:normAutofit/>
          </a:bodyPr>
          <a:lstStyle/>
          <a:p>
            <a:pPr marL="457200" lvl="0" indent="-330200" algn="l" rtl="0">
              <a:lnSpc>
                <a:spcPct val="115000"/>
              </a:lnSpc>
              <a:spcBef>
                <a:spcPts val="0"/>
              </a:spcBef>
              <a:spcAft>
                <a:spcPts val="0"/>
              </a:spcAft>
              <a:buClr>
                <a:srgbClr val="000000"/>
              </a:buClr>
              <a:buSzPts val="1600"/>
              <a:buFont typeface="Arial"/>
              <a:buChar char="-"/>
            </a:pPr>
            <a:r>
              <a:rPr lang="vi" sz="2000" dirty="0">
                <a:solidFill>
                  <a:srgbClr val="000000"/>
                </a:solidFill>
                <a:latin typeface="Arial"/>
                <a:ea typeface="Arial"/>
                <a:cs typeface="Arial"/>
                <a:sym typeface="Arial"/>
              </a:rPr>
              <a:t>Có 1 lượng dữ liệu X lớn nhưng chỉ 1 phần trong số chúng được gán nhãn.</a:t>
            </a:r>
            <a:endParaRPr sz="2000" dirty="0">
              <a:solidFill>
                <a:srgbClr val="000000"/>
              </a:solidFill>
              <a:latin typeface="Arial"/>
              <a:ea typeface="Arial"/>
              <a:cs typeface="Arial"/>
              <a:sym typeface="Arial"/>
            </a:endParaRPr>
          </a:p>
          <a:p>
            <a:pPr marL="457200" lvl="0" indent="-330200" algn="l" rtl="0">
              <a:lnSpc>
                <a:spcPct val="115000"/>
              </a:lnSpc>
              <a:spcBef>
                <a:spcPts val="0"/>
              </a:spcBef>
              <a:spcAft>
                <a:spcPts val="0"/>
              </a:spcAft>
              <a:buClr>
                <a:srgbClr val="000000"/>
              </a:buClr>
              <a:buSzPts val="1600"/>
              <a:buFont typeface="Arial"/>
              <a:buChar char="-"/>
            </a:pPr>
            <a:r>
              <a:rPr lang="vi" sz="2000" dirty="0">
                <a:solidFill>
                  <a:srgbClr val="000000"/>
                </a:solidFill>
                <a:latin typeface="Arial"/>
                <a:ea typeface="Arial"/>
                <a:cs typeface="Arial"/>
                <a:sym typeface="Arial"/>
              </a:rPr>
              <a:t>Vd: </a:t>
            </a:r>
            <a:endParaRPr sz="2000" dirty="0">
              <a:solidFill>
                <a:srgbClr val="000000"/>
              </a:solidFill>
              <a:latin typeface="Arial"/>
              <a:ea typeface="Arial"/>
              <a:cs typeface="Arial"/>
              <a:sym typeface="Arial"/>
            </a:endParaRPr>
          </a:p>
          <a:p>
            <a:pPr marL="914400" lvl="1" indent="-330200" algn="l" rtl="0">
              <a:lnSpc>
                <a:spcPct val="115000"/>
              </a:lnSpc>
              <a:spcBef>
                <a:spcPts val="0"/>
              </a:spcBef>
              <a:spcAft>
                <a:spcPts val="0"/>
              </a:spcAft>
              <a:buClr>
                <a:srgbClr val="000000"/>
              </a:buClr>
              <a:buSzPts val="1600"/>
              <a:buFont typeface="Arial"/>
              <a:buChar char="-"/>
            </a:pPr>
            <a:r>
              <a:rPr lang="vi" sz="2000" dirty="0">
                <a:solidFill>
                  <a:srgbClr val="000000"/>
                </a:solidFill>
                <a:latin typeface="Arial"/>
                <a:ea typeface="Arial"/>
                <a:cs typeface="Arial"/>
                <a:sym typeface="Arial"/>
              </a:rPr>
              <a:t>Bức ảnh về người, động vật hoặc các văn bản khoa học, tài chính. Phần lớn các bức ảnh văn bản khác chưa được gán nhãn thu thập được từ internet</a:t>
            </a:r>
            <a:endParaRPr sz="2000" dirty="0">
              <a:solidFill>
                <a:srgbClr val="000000"/>
              </a:solidFill>
              <a:latin typeface="Arial"/>
              <a:ea typeface="Arial"/>
              <a:cs typeface="Arial"/>
              <a:sym typeface="Arial"/>
            </a:endParaRPr>
          </a:p>
          <a:p>
            <a:pPr marL="914400" lvl="1" indent="-330200" algn="l" rtl="0">
              <a:lnSpc>
                <a:spcPct val="115000"/>
              </a:lnSpc>
              <a:spcBef>
                <a:spcPts val="0"/>
              </a:spcBef>
              <a:spcAft>
                <a:spcPts val="0"/>
              </a:spcAft>
              <a:buClr>
                <a:srgbClr val="000000"/>
              </a:buClr>
              <a:buSzPts val="1600"/>
              <a:buFont typeface="Arial"/>
              <a:buChar char="-"/>
            </a:pPr>
            <a:r>
              <a:rPr lang="vi" sz="2000" dirty="0">
                <a:solidFill>
                  <a:srgbClr val="000000"/>
                </a:solidFill>
                <a:latin typeface="Arial"/>
                <a:ea typeface="Arial"/>
                <a:cs typeface="Arial"/>
                <a:sym typeface="Arial"/>
              </a:rPr>
              <a:t>Dữ liệu y học → Gán nhãn cần chi phí cao và cần chuyên gia</a:t>
            </a:r>
            <a:endParaRPr sz="2000" dirty="0">
              <a:solidFill>
                <a:srgbClr val="000000"/>
              </a:solidFill>
              <a:latin typeface="Arial"/>
              <a:ea typeface="Arial"/>
              <a:cs typeface="Arial"/>
              <a:sym typeface="Arial"/>
            </a:endParaRP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35"/>
          <p:cNvSpPr txBox="1">
            <a:spLocks noGrp="1"/>
          </p:cNvSpPr>
          <p:nvPr>
            <p:ph type="body" idx="1"/>
          </p:nvPr>
        </p:nvSpPr>
        <p:spPr>
          <a:xfrm>
            <a:off x="314793" y="1206425"/>
            <a:ext cx="3155430" cy="33027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1200"/>
              </a:spcAft>
              <a:buSzPts val="1800"/>
              <a:buNone/>
            </a:pPr>
            <a:r>
              <a:rPr lang="vi">
                <a:solidFill>
                  <a:srgbClr val="202020"/>
                </a:solidFill>
              </a:rPr>
              <a:t>Xác nhận bệnh nhân ung thư </a:t>
            </a:r>
            <a:r>
              <a:rPr lang="vi" smtClean="0">
                <a:solidFill>
                  <a:srgbClr val="202020"/>
                </a:solidFill>
              </a:rPr>
              <a:t>phổi</a:t>
            </a:r>
            <a:endParaRPr lang="en-US" smtClean="0">
              <a:solidFill>
                <a:srgbClr val="202020"/>
              </a:solidFill>
            </a:endParaRPr>
          </a:p>
          <a:p>
            <a:pPr marL="0" lvl="0" indent="0" algn="l" rtl="0">
              <a:lnSpc>
                <a:spcPct val="115000"/>
              </a:lnSpc>
              <a:spcBef>
                <a:spcPts val="0"/>
              </a:spcBef>
              <a:spcAft>
                <a:spcPts val="1200"/>
              </a:spcAft>
              <a:buSzPts val="1800"/>
              <a:buNone/>
            </a:pPr>
            <a:r>
              <a:rPr lang="en-US" smtClean="0">
                <a:solidFill>
                  <a:srgbClr val="202020"/>
                </a:solidFill>
              </a:rPr>
              <a:t>+ Data có nhãn rất ít</a:t>
            </a:r>
          </a:p>
          <a:p>
            <a:pPr marL="0" lvl="0" indent="0" algn="l" rtl="0">
              <a:lnSpc>
                <a:spcPct val="115000"/>
              </a:lnSpc>
              <a:spcBef>
                <a:spcPts val="0"/>
              </a:spcBef>
              <a:spcAft>
                <a:spcPts val="1200"/>
              </a:spcAft>
              <a:buSzPts val="1800"/>
              <a:buNone/>
            </a:pPr>
            <a:r>
              <a:rPr lang="en-US" smtClean="0">
                <a:solidFill>
                  <a:srgbClr val="202020"/>
                </a:solidFill>
              </a:rPr>
              <a:t>+ Data không nhãn rất nhiều trên mạng.</a:t>
            </a:r>
            <a:endParaRPr>
              <a:solidFill>
                <a:srgbClr val="202020"/>
              </a:solidFill>
            </a:endParaRPr>
          </a:p>
        </p:txBody>
      </p:sp>
      <p:pic>
        <p:nvPicPr>
          <p:cNvPr id="217" name="Google Shape;217;p35"/>
          <p:cNvPicPr preferRelativeResize="0"/>
          <p:nvPr/>
        </p:nvPicPr>
        <p:blipFill rotWithShape="1">
          <a:blip r:embed="rId3">
            <a:alphaModFix/>
          </a:blip>
          <a:srcRect/>
          <a:stretch/>
        </p:blipFill>
        <p:spPr>
          <a:xfrm>
            <a:off x="3903351" y="912850"/>
            <a:ext cx="4145301" cy="3988349"/>
          </a:xfrm>
          <a:prstGeom prst="rect">
            <a:avLst/>
          </a:prstGeom>
          <a:noFill/>
          <a:ln>
            <a:noFill/>
          </a:ln>
        </p:spPr>
      </p:pic>
      <p:sp>
        <p:nvSpPr>
          <p:cNvPr id="218" name="Google Shape;218;p35"/>
          <p:cNvSpPr txBox="1">
            <a:spLocks noGrp="1"/>
          </p:cNvSpPr>
          <p:nvPr>
            <p:ph type="title"/>
          </p:nvPr>
        </p:nvSpPr>
        <p:spPr>
          <a:xfrm>
            <a:off x="221875" y="205450"/>
            <a:ext cx="8520600" cy="7074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vi"/>
              <a:t>3.3 Semi-Supervised Learning (Học bán giám sát)</a:t>
            </a:r>
            <a:endParaRP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11700" y="769434"/>
            <a:ext cx="8520600" cy="3799591"/>
          </a:xfrm>
        </p:spPr>
        <p:txBody>
          <a:bodyPr/>
          <a:lstStyle/>
          <a:p>
            <a:pPr marL="114300" indent="0">
              <a:buNone/>
            </a:pPr>
            <a:r>
              <a:rPr lang="vi-VN" dirty="0"/>
              <a:t>Tạo các mô hình có thể học thông qua thử nghiệm và lỗi, đưa ra quyết định dựa trên phần thưởng và </a:t>
            </a:r>
            <a:r>
              <a:rPr lang="vi-VN"/>
              <a:t>hình </a:t>
            </a:r>
            <a:r>
              <a:rPr lang="vi-VN" smtClean="0"/>
              <a:t>phạt</a:t>
            </a:r>
            <a:r>
              <a:rPr lang="en-US" smtClean="0"/>
              <a:t>.</a:t>
            </a:r>
            <a:endParaRPr lang="en-US" dirty="0"/>
          </a:p>
        </p:txBody>
      </p:sp>
      <p:sp>
        <p:nvSpPr>
          <p:cNvPr id="4" name="Google Shape;223;p36"/>
          <p:cNvSpPr txBox="1">
            <a:spLocks noGrp="1"/>
          </p:cNvSpPr>
          <p:nvPr>
            <p:ph type="title"/>
          </p:nvPr>
        </p:nvSpPr>
        <p:spPr>
          <a:xfrm>
            <a:off x="334002" y="0"/>
            <a:ext cx="8520600" cy="7074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vi" dirty="0"/>
              <a:t>3.4 Reinforcement Learning (Học tăng cường)</a:t>
            </a:r>
            <a:endParaRPr dirty="0"/>
          </a:p>
        </p:txBody>
      </p:sp>
      <p:pic>
        <p:nvPicPr>
          <p:cNvPr id="5" name="Picture 4" descr="Reinforcement Learning Algorithms and Applications - TechVidva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53516" y="1691640"/>
            <a:ext cx="6119298" cy="32024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366373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36"/>
          <p:cNvSpPr txBox="1">
            <a:spLocks noGrp="1"/>
          </p:cNvSpPr>
          <p:nvPr>
            <p:ph type="title"/>
          </p:nvPr>
        </p:nvSpPr>
        <p:spPr>
          <a:xfrm>
            <a:off x="311700" y="197975"/>
            <a:ext cx="8520600" cy="7074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vi" dirty="0"/>
              <a:t>3.4 Reinforcement Learning (Học tăng cường)</a:t>
            </a:r>
            <a:endParaRPr dirty="0"/>
          </a:p>
        </p:txBody>
      </p:sp>
      <p:sp>
        <p:nvSpPr>
          <p:cNvPr id="224" name="Google Shape;224;p36"/>
          <p:cNvSpPr txBox="1">
            <a:spLocks noGrp="1"/>
          </p:cNvSpPr>
          <p:nvPr>
            <p:ph type="body" idx="1"/>
          </p:nvPr>
        </p:nvSpPr>
        <p:spPr>
          <a:xfrm>
            <a:off x="311700" y="1033200"/>
            <a:ext cx="8520600" cy="3535800"/>
          </a:xfrm>
          <a:prstGeom prst="rect">
            <a:avLst/>
          </a:prstGeom>
          <a:noFill/>
          <a:ln>
            <a:noFill/>
          </a:ln>
        </p:spPr>
        <p:txBody>
          <a:bodyPr spcFirstLastPara="1" wrap="square" lIns="91425" tIns="91425" rIns="91425" bIns="91425" anchor="t" anchorCtr="0">
            <a:noAutofit/>
          </a:bodyPr>
          <a:lstStyle/>
          <a:p>
            <a:pPr marL="457200" lvl="0" indent="-317500" algn="l" rtl="0">
              <a:lnSpc>
                <a:spcPct val="115000"/>
              </a:lnSpc>
              <a:spcBef>
                <a:spcPts val="0"/>
              </a:spcBef>
              <a:spcAft>
                <a:spcPts val="0"/>
              </a:spcAft>
              <a:buClr>
                <a:srgbClr val="202020"/>
              </a:buClr>
              <a:buSzPts val="1400"/>
              <a:buChar char="-"/>
            </a:pPr>
            <a:r>
              <a:rPr lang="vi" sz="1600" dirty="0">
                <a:solidFill>
                  <a:srgbClr val="202020"/>
                </a:solidFill>
              </a:rPr>
              <a:t>Là các thuật toán giúp hệ thống tự động xác định hành vi dựa trên hoàn cảnh để đạt lợi ích cao nhất. </a:t>
            </a:r>
            <a:endParaRPr sz="1600" dirty="0">
              <a:solidFill>
                <a:srgbClr val="202020"/>
              </a:solidFill>
            </a:endParaRPr>
          </a:p>
          <a:p>
            <a:pPr marL="457200" lvl="0" indent="-317500" algn="l" rtl="0">
              <a:lnSpc>
                <a:spcPct val="115000"/>
              </a:lnSpc>
              <a:spcBef>
                <a:spcPts val="0"/>
              </a:spcBef>
              <a:spcAft>
                <a:spcPts val="0"/>
              </a:spcAft>
              <a:buClr>
                <a:srgbClr val="202020"/>
              </a:buClr>
              <a:buSzPts val="1400"/>
              <a:buChar char="-"/>
            </a:pPr>
            <a:r>
              <a:rPr lang="vi" sz="1600" dirty="0">
                <a:solidFill>
                  <a:srgbClr val="202020"/>
                </a:solidFill>
              </a:rPr>
              <a:t>Chủ yếu trong Lý thuyết trò chơi (Game Theory), thuật toán cần xác định nước đi tiếp theo để đạt điểm số cao nhất.</a:t>
            </a:r>
            <a:endParaRPr sz="1600" dirty="0">
              <a:solidFill>
                <a:srgbClr val="202020"/>
              </a:solidFill>
            </a:endParaRPr>
          </a:p>
          <a:p>
            <a:pPr marL="457200" lvl="0" indent="0" algn="l" rtl="0">
              <a:lnSpc>
                <a:spcPct val="115000"/>
              </a:lnSpc>
              <a:spcBef>
                <a:spcPts val="1200"/>
              </a:spcBef>
              <a:spcAft>
                <a:spcPts val="0"/>
              </a:spcAft>
              <a:buSzPts val="1800"/>
              <a:buNone/>
            </a:pPr>
            <a:endParaRPr sz="1600" dirty="0">
              <a:solidFill>
                <a:srgbClr val="202020"/>
              </a:solidFill>
            </a:endParaRPr>
          </a:p>
          <a:p>
            <a:pPr marL="457200" lvl="0" indent="-317500" algn="l" rtl="0">
              <a:lnSpc>
                <a:spcPct val="115000"/>
              </a:lnSpc>
              <a:spcBef>
                <a:spcPts val="1200"/>
              </a:spcBef>
              <a:spcAft>
                <a:spcPts val="0"/>
              </a:spcAft>
              <a:buClr>
                <a:srgbClr val="202020"/>
              </a:buClr>
              <a:buSzPts val="1400"/>
              <a:buChar char="-"/>
            </a:pPr>
            <a:r>
              <a:rPr lang="vi" sz="1600" dirty="0">
                <a:solidFill>
                  <a:srgbClr val="202020"/>
                </a:solidFill>
              </a:rPr>
              <a:t>VD: AlphaGo đã thắng được nhà vô địch cờ vây thế giới 2016.</a:t>
            </a:r>
            <a:endParaRPr sz="1600" dirty="0">
              <a:solidFill>
                <a:srgbClr val="202020"/>
              </a:solidFill>
            </a:endParaRPr>
          </a:p>
          <a:p>
            <a:pPr marL="914400" lvl="1" indent="-317500" algn="l" rtl="0">
              <a:lnSpc>
                <a:spcPct val="115000"/>
              </a:lnSpc>
              <a:spcBef>
                <a:spcPts val="0"/>
              </a:spcBef>
              <a:spcAft>
                <a:spcPts val="0"/>
              </a:spcAft>
              <a:buClr>
                <a:srgbClr val="202020"/>
              </a:buClr>
              <a:buSzPts val="1400"/>
              <a:buChar char="-"/>
            </a:pPr>
            <a:r>
              <a:rPr lang="vi" sz="1600" dirty="0">
                <a:solidFill>
                  <a:srgbClr val="202020"/>
                </a:solidFill>
              </a:rPr>
              <a:t>Cờ vây có độ phức tạp với tổng số nước đi xấp xỉ 10^761, cờ vua chỉ có 10^120, và tổng số nguyên tử trong toàn vũ trụ là 10^80.</a:t>
            </a:r>
            <a:endParaRPr sz="1600" dirty="0">
              <a:solidFill>
                <a:srgbClr val="202020"/>
              </a:solidFill>
            </a:endParaRPr>
          </a:p>
          <a:p>
            <a:pPr marL="914400" lvl="1" indent="-317500" algn="l" rtl="0">
              <a:lnSpc>
                <a:spcPct val="115000"/>
              </a:lnSpc>
              <a:spcBef>
                <a:spcPts val="0"/>
              </a:spcBef>
              <a:spcAft>
                <a:spcPts val="0"/>
              </a:spcAft>
              <a:buClr>
                <a:srgbClr val="202020"/>
              </a:buClr>
              <a:buSzPts val="1400"/>
              <a:buChar char="-"/>
            </a:pPr>
            <a:r>
              <a:rPr lang="vi" sz="1600" dirty="0">
                <a:solidFill>
                  <a:srgbClr val="202020"/>
                </a:solidFill>
              </a:rPr>
              <a:t>Supervised Learning: Học từ dữ liệu các ván cờ do con người chơi vs nhau để huấn luyện</a:t>
            </a:r>
            <a:endParaRPr sz="1600" dirty="0">
              <a:solidFill>
                <a:srgbClr val="202020"/>
              </a:solidFill>
            </a:endParaRPr>
          </a:p>
          <a:p>
            <a:pPr marL="914400" lvl="1" indent="-317500" algn="l" rtl="0">
              <a:lnSpc>
                <a:spcPct val="115000"/>
              </a:lnSpc>
              <a:spcBef>
                <a:spcPts val="0"/>
              </a:spcBef>
              <a:spcAft>
                <a:spcPts val="0"/>
              </a:spcAft>
              <a:buClr>
                <a:srgbClr val="202020"/>
              </a:buClr>
              <a:buSzPts val="1400"/>
              <a:buChar char="-"/>
            </a:pPr>
            <a:r>
              <a:rPr lang="vi" sz="1600" dirty="0">
                <a:solidFill>
                  <a:srgbClr val="202020"/>
                </a:solidFill>
              </a:rPr>
              <a:t>Reinforcement Learning: Tự chơi với nó hàng triệu ván để tìm ra nước đi mới.</a:t>
            </a:r>
            <a:endParaRPr sz="1600" dirty="0">
              <a:solidFill>
                <a:srgbClr val="202020"/>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37"/>
          <p:cNvSpPr txBox="1">
            <a:spLocks noGrp="1"/>
          </p:cNvSpPr>
          <p:nvPr>
            <p:ph type="title"/>
          </p:nvPr>
        </p:nvSpPr>
        <p:spPr>
          <a:xfrm>
            <a:off x="311700" y="190475"/>
            <a:ext cx="8520600" cy="7074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vi"/>
              <a:t>3.4 Reinforcement Learning (Học tăng cường)</a:t>
            </a:r>
            <a:endParaRPr/>
          </a:p>
          <a:p>
            <a:pPr marL="0" lvl="0" indent="0" algn="l" rtl="0">
              <a:lnSpc>
                <a:spcPct val="100000"/>
              </a:lnSpc>
              <a:spcBef>
                <a:spcPts val="0"/>
              </a:spcBef>
              <a:spcAft>
                <a:spcPts val="0"/>
              </a:spcAft>
              <a:buSzPct val="111111"/>
              <a:buNone/>
            </a:pPr>
            <a:endParaRPr/>
          </a:p>
        </p:txBody>
      </p:sp>
      <p:sp>
        <p:nvSpPr>
          <p:cNvPr id="230" name="Google Shape;230;p37"/>
          <p:cNvSpPr txBox="1">
            <a:spLocks noGrp="1"/>
          </p:cNvSpPr>
          <p:nvPr>
            <p:ph type="body" idx="1"/>
          </p:nvPr>
        </p:nvSpPr>
        <p:spPr>
          <a:xfrm>
            <a:off x="311700" y="1266325"/>
            <a:ext cx="8520600" cy="33027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1200"/>
              </a:spcAft>
              <a:buSzPts val="1800"/>
              <a:buNone/>
            </a:pPr>
            <a:endParaRPr/>
          </a:p>
        </p:txBody>
      </p:sp>
      <p:pic>
        <p:nvPicPr>
          <p:cNvPr id="231" name="Google Shape;231;p37"/>
          <p:cNvPicPr preferRelativeResize="0"/>
          <p:nvPr/>
        </p:nvPicPr>
        <p:blipFill rotWithShape="1">
          <a:blip r:embed="rId3">
            <a:alphaModFix/>
          </a:blip>
          <a:srcRect/>
          <a:stretch/>
        </p:blipFill>
        <p:spPr>
          <a:xfrm>
            <a:off x="1100550" y="1141927"/>
            <a:ext cx="6790625" cy="3551499"/>
          </a:xfrm>
          <a:prstGeom prst="rect">
            <a:avLst/>
          </a:prstGeom>
          <a:noFill/>
          <a:ln>
            <a:noFill/>
          </a:ln>
        </p:spPr>
      </p:pic>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700" y="0"/>
            <a:ext cx="8520600" cy="707400"/>
          </a:xfrm>
        </p:spPr>
        <p:txBody>
          <a:bodyPr>
            <a:normAutofit fontScale="90000"/>
          </a:bodyPr>
          <a:lstStyle/>
          <a:p>
            <a:r>
              <a:rPr lang="en-US" dirty="0" smtClean="0"/>
              <a:t>3.5 So </a:t>
            </a:r>
            <a:r>
              <a:rPr lang="en-US" dirty="0" err="1" smtClean="0"/>
              <a:t>sánh</a:t>
            </a:r>
            <a:r>
              <a:rPr lang="en-US" dirty="0" smtClean="0"/>
              <a:t> ML types</a:t>
            </a:r>
            <a:endParaRPr lang="en-US" dirty="0"/>
          </a:p>
        </p:txBody>
      </p:sp>
      <p:pic>
        <p:nvPicPr>
          <p:cNvPr id="4" name="Picture 3" descr="Management AI: Matching AI Models To Business Needs, Unsupervised Learning, Customer  Segmentation, And Associa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3176" y="754714"/>
            <a:ext cx="5754326" cy="39576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429124"/>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p43"/>
          <p:cNvSpPr txBox="1">
            <a:spLocks noGrp="1"/>
          </p:cNvSpPr>
          <p:nvPr>
            <p:ph type="title"/>
          </p:nvPr>
        </p:nvSpPr>
        <p:spPr>
          <a:xfrm>
            <a:off x="311700" y="227100"/>
            <a:ext cx="8520600" cy="7074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US" dirty="0"/>
              <a:t>5</a:t>
            </a:r>
            <a:r>
              <a:rPr lang="vi" dirty="0" smtClean="0"/>
              <a:t>. </a:t>
            </a:r>
            <a:r>
              <a:rPr lang="vi" dirty="0"/>
              <a:t>References</a:t>
            </a:r>
            <a:endParaRPr dirty="0"/>
          </a:p>
        </p:txBody>
      </p:sp>
      <p:sp>
        <p:nvSpPr>
          <p:cNvPr id="270" name="Google Shape;270;p43"/>
          <p:cNvSpPr txBox="1">
            <a:spLocks noGrp="1"/>
          </p:cNvSpPr>
          <p:nvPr>
            <p:ph type="body" idx="1"/>
          </p:nvPr>
        </p:nvSpPr>
        <p:spPr>
          <a:xfrm>
            <a:off x="311700" y="1002550"/>
            <a:ext cx="8520600" cy="3566400"/>
          </a:xfrm>
          <a:prstGeom prst="rect">
            <a:avLst/>
          </a:prstGeom>
          <a:noFill/>
          <a:ln>
            <a:noFill/>
          </a:ln>
        </p:spPr>
        <p:txBody>
          <a:bodyPr spcFirstLastPara="1" wrap="square" lIns="91425" tIns="91425" rIns="91425" bIns="91425" anchor="t" anchorCtr="0">
            <a:normAutofit/>
          </a:bodyPr>
          <a:lstStyle/>
          <a:p>
            <a:pPr marL="457200" lvl="0" indent="-342900" algn="l" rtl="0">
              <a:lnSpc>
                <a:spcPct val="115000"/>
              </a:lnSpc>
              <a:spcBef>
                <a:spcPts val="0"/>
              </a:spcBef>
              <a:spcAft>
                <a:spcPts val="0"/>
              </a:spcAft>
              <a:buSzPts val="1800"/>
              <a:buAutoNum type="arabicPeriod"/>
            </a:pPr>
            <a:r>
              <a:rPr lang="vi" u="sng">
                <a:solidFill>
                  <a:schemeClr val="hlink"/>
                </a:solidFill>
                <a:hlinkClick r:id="rId3"/>
              </a:rPr>
              <a:t>https://www.coursera.org/learn/machine-learning</a:t>
            </a:r>
            <a:endParaRPr/>
          </a:p>
          <a:p>
            <a:pPr marL="457200" lvl="0" indent="-342900" algn="l" rtl="0">
              <a:lnSpc>
                <a:spcPct val="115000"/>
              </a:lnSpc>
              <a:spcBef>
                <a:spcPts val="0"/>
              </a:spcBef>
              <a:spcAft>
                <a:spcPts val="0"/>
              </a:spcAft>
              <a:buSzPts val="1800"/>
              <a:buAutoNum type="arabicPeriod"/>
            </a:pPr>
            <a:r>
              <a:rPr lang="vi" u="sng">
                <a:solidFill>
                  <a:schemeClr val="hlink"/>
                </a:solidFill>
                <a:hlinkClick r:id="rId4"/>
              </a:rPr>
              <a:t>https://www.youtube.com/c/TriTh%E1%BB%A9cNh%C3%A2nLo%E1%BA%A1i</a:t>
            </a:r>
            <a:endParaRPr/>
          </a:p>
          <a:p>
            <a:pPr marL="457200" lvl="0" indent="-342900" algn="l" rtl="0">
              <a:lnSpc>
                <a:spcPct val="115000"/>
              </a:lnSpc>
              <a:spcBef>
                <a:spcPts val="0"/>
              </a:spcBef>
              <a:spcAft>
                <a:spcPts val="0"/>
              </a:spcAft>
              <a:buSzPts val="1800"/>
              <a:buAutoNum type="arabicPeriod"/>
            </a:pPr>
            <a:r>
              <a:rPr lang="vi" u="sng">
                <a:solidFill>
                  <a:schemeClr val="hlink"/>
                </a:solidFill>
                <a:hlinkClick r:id="rId5"/>
              </a:rPr>
              <a:t>https://machinelearningcoban.com/</a:t>
            </a:r>
            <a:endParaRPr/>
          </a:p>
          <a:p>
            <a:pPr marL="457200" lvl="0" indent="-342900" algn="l" rtl="0">
              <a:lnSpc>
                <a:spcPct val="115000"/>
              </a:lnSpc>
              <a:spcBef>
                <a:spcPts val="0"/>
              </a:spcBef>
              <a:spcAft>
                <a:spcPts val="0"/>
              </a:spcAft>
              <a:buSzPts val="1800"/>
              <a:buAutoNum type="arabicPeriod"/>
            </a:pPr>
            <a:r>
              <a:rPr lang="vi"/>
              <a:t>Nhập môn Trí Tuệ Nhân Tạo và Khoa Học Dữ Liệu (Học Máy, Phạm Tiến Lâm, Phenikaa University)</a:t>
            </a:r>
            <a:endParaRPr/>
          </a:p>
          <a:p>
            <a:pPr marL="457200" lvl="0" indent="-342900" algn="l" rtl="0">
              <a:lnSpc>
                <a:spcPct val="115000"/>
              </a:lnSpc>
              <a:spcBef>
                <a:spcPts val="0"/>
              </a:spcBef>
              <a:spcAft>
                <a:spcPts val="0"/>
              </a:spcAft>
              <a:buSzPts val="1800"/>
              <a:buAutoNum type="arabicPeriod"/>
            </a:pPr>
            <a:r>
              <a:rPr lang="vi" u="sng">
                <a:solidFill>
                  <a:schemeClr val="hlink"/>
                </a:solidFill>
                <a:hlinkClick r:id="rId6"/>
              </a:rPr>
              <a:t>http://raminrastin.com/uncategorized/simple-machine-learning-workflow/</a:t>
            </a:r>
            <a:endParaRPr/>
          </a:p>
          <a:p>
            <a:pPr marL="0" lvl="0" indent="0" algn="l" rtl="0">
              <a:lnSpc>
                <a:spcPct val="115000"/>
              </a:lnSpc>
              <a:spcBef>
                <a:spcPts val="1200"/>
              </a:spcBef>
              <a:spcAft>
                <a:spcPts val="1200"/>
              </a:spcAft>
              <a:buSzPts val="1800"/>
              <a:buNone/>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lstStyle/>
          <a:p>
            <a:endParaRPr lang="en-US"/>
          </a:p>
        </p:txBody>
      </p:sp>
      <p:sp>
        <p:nvSpPr>
          <p:cNvPr id="4" name="Google Shape;87;p16"/>
          <p:cNvSpPr txBox="1">
            <a:spLocks noGrp="1"/>
          </p:cNvSpPr>
          <p:nvPr>
            <p:ph type="title"/>
          </p:nvPr>
        </p:nvSpPr>
        <p:spPr>
          <a:xfrm>
            <a:off x="294973" y="141683"/>
            <a:ext cx="8520600" cy="707400"/>
          </a:xfrm>
          <a:prstGeom prst="rect">
            <a:avLst/>
          </a:prstGeom>
          <a:noFill/>
          <a:ln>
            <a:noFill/>
          </a:ln>
        </p:spPr>
        <p:txBody>
          <a:bodyPr spcFirstLastPara="1" wrap="square" lIns="91425" tIns="91425" rIns="91425" bIns="91425" anchor="t" anchorCtr="0">
            <a:normAutofit fontScale="90000"/>
          </a:bodyPr>
          <a:lstStyle/>
          <a:p>
            <a:pPr marL="457200" lvl="0" indent="-434340" algn="l" rtl="0">
              <a:lnSpc>
                <a:spcPct val="100000"/>
              </a:lnSpc>
              <a:spcBef>
                <a:spcPts val="0"/>
              </a:spcBef>
              <a:spcAft>
                <a:spcPts val="0"/>
              </a:spcAft>
              <a:buSzPct val="100000"/>
              <a:buAutoNum type="arabicParenR"/>
            </a:pPr>
            <a:r>
              <a:rPr lang="vi" dirty="0"/>
              <a:t>Trí tuệ nhân tạo (AI)</a:t>
            </a:r>
            <a:endParaRPr dirty="0"/>
          </a:p>
          <a:p>
            <a:pPr marL="0" lvl="0" indent="0" algn="l" rtl="0">
              <a:lnSpc>
                <a:spcPct val="100000"/>
              </a:lnSpc>
              <a:spcBef>
                <a:spcPts val="0"/>
              </a:spcBef>
              <a:spcAft>
                <a:spcPts val="0"/>
              </a:spcAft>
              <a:buSzPct val="111111"/>
              <a:buNone/>
            </a:pPr>
            <a:endParaRPr dirty="0"/>
          </a:p>
        </p:txBody>
      </p:sp>
      <p:pic>
        <p:nvPicPr>
          <p:cNvPr id="2056" name="Picture 8" descr="https://media.licdn.com/dms/image/D4D12AQH5fu0eHZvJDQ/article-cover_image-shrink_720_1280/0/1679241210099?e=1714608000&amp;v=beta&amp;t=6FsEoI5KNjXG_xuTYl6cRXRznQGLML0XVNH7dTS087k"/>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2816" y="895366"/>
            <a:ext cx="7273924" cy="40947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324255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lstStyle/>
          <a:p>
            <a:endParaRPr lang="en-US"/>
          </a:p>
        </p:txBody>
      </p:sp>
      <p:sp>
        <p:nvSpPr>
          <p:cNvPr id="4" name="Google Shape;87;p16"/>
          <p:cNvSpPr txBox="1">
            <a:spLocks noGrp="1"/>
          </p:cNvSpPr>
          <p:nvPr>
            <p:ph type="title"/>
          </p:nvPr>
        </p:nvSpPr>
        <p:spPr>
          <a:xfrm>
            <a:off x="294973" y="141683"/>
            <a:ext cx="8520600" cy="707400"/>
          </a:xfrm>
          <a:prstGeom prst="rect">
            <a:avLst/>
          </a:prstGeom>
          <a:noFill/>
          <a:ln>
            <a:noFill/>
          </a:ln>
        </p:spPr>
        <p:txBody>
          <a:bodyPr spcFirstLastPara="1" wrap="square" lIns="91425" tIns="91425" rIns="91425" bIns="91425" anchor="t" anchorCtr="0">
            <a:normAutofit fontScale="90000"/>
          </a:bodyPr>
          <a:lstStyle/>
          <a:p>
            <a:pPr marL="457200" lvl="0" indent="-434340" algn="l" rtl="0">
              <a:lnSpc>
                <a:spcPct val="100000"/>
              </a:lnSpc>
              <a:spcBef>
                <a:spcPts val="0"/>
              </a:spcBef>
              <a:spcAft>
                <a:spcPts val="0"/>
              </a:spcAft>
              <a:buSzPct val="100000"/>
              <a:buAutoNum type="arabicParenR"/>
            </a:pPr>
            <a:r>
              <a:rPr lang="vi" dirty="0"/>
              <a:t>Trí tuệ nhân tạo (AI)</a:t>
            </a:r>
            <a:endParaRPr dirty="0"/>
          </a:p>
          <a:p>
            <a:pPr marL="0" lvl="0" indent="0" algn="l" rtl="0">
              <a:lnSpc>
                <a:spcPct val="100000"/>
              </a:lnSpc>
              <a:spcBef>
                <a:spcPts val="0"/>
              </a:spcBef>
              <a:spcAft>
                <a:spcPts val="0"/>
              </a:spcAft>
              <a:buSzPct val="111111"/>
              <a:buNone/>
            </a:pPr>
            <a:endParaRPr dirty="0"/>
          </a:p>
        </p:txBody>
      </p:sp>
      <p:pic>
        <p:nvPicPr>
          <p:cNvPr id="5" name="Picture 4"/>
          <p:cNvPicPr>
            <a:picLocks noChangeAspect="1"/>
          </p:cNvPicPr>
          <p:nvPr/>
        </p:nvPicPr>
        <p:blipFill>
          <a:blip r:embed="rId2"/>
          <a:stretch>
            <a:fillRect/>
          </a:stretch>
        </p:blipFill>
        <p:spPr>
          <a:xfrm>
            <a:off x="966241" y="917212"/>
            <a:ext cx="6920460" cy="3750334"/>
          </a:xfrm>
          <a:prstGeom prst="rect">
            <a:avLst/>
          </a:prstGeom>
        </p:spPr>
      </p:pic>
    </p:spTree>
    <p:extLst>
      <p:ext uri="{BB962C8B-B14F-4D97-AF65-F5344CB8AC3E}">
        <p14:creationId xmlns:p14="http://schemas.microsoft.com/office/powerpoint/2010/main" val="264633696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11700" y="741556"/>
            <a:ext cx="8520600" cy="3827469"/>
          </a:xfrm>
        </p:spPr>
        <p:txBody>
          <a:bodyPr>
            <a:normAutofit fontScale="85000" lnSpcReduction="10000"/>
          </a:bodyPr>
          <a:lstStyle/>
          <a:p>
            <a:pPr lvl="0" indent="-330200">
              <a:spcBef>
                <a:spcPts val="1200"/>
              </a:spcBef>
              <a:buClr>
                <a:srgbClr val="202020"/>
              </a:buClr>
              <a:buSzPts val="1600"/>
              <a:buFont typeface="Arial"/>
              <a:buChar char="-"/>
            </a:pPr>
            <a:r>
              <a:rPr lang="vi-VN" sz="1600" b="1" dirty="0">
                <a:solidFill>
                  <a:srgbClr val="202020"/>
                </a:solidFill>
                <a:latin typeface="Arial"/>
                <a:ea typeface="Arial"/>
                <a:cs typeface="Arial"/>
                <a:sym typeface="Arial"/>
              </a:rPr>
              <a:t>Phân loại:</a:t>
            </a:r>
          </a:p>
          <a:p>
            <a:pPr lvl="1" indent="-330200">
              <a:buClr>
                <a:srgbClr val="202020"/>
              </a:buClr>
              <a:buSzPts val="1600"/>
              <a:buFont typeface="Arial"/>
              <a:buChar char="-"/>
            </a:pPr>
            <a:r>
              <a:rPr lang="vi-VN" sz="1600" dirty="0">
                <a:solidFill>
                  <a:srgbClr val="202020"/>
                </a:solidFill>
                <a:latin typeface="Arial"/>
                <a:ea typeface="Arial"/>
                <a:cs typeface="Arial"/>
                <a:sym typeface="Arial"/>
              </a:rPr>
              <a:t>AI hẹp (Narrow </a:t>
            </a:r>
            <a:r>
              <a:rPr lang="vi-VN" sz="1600" dirty="0" smtClean="0">
                <a:solidFill>
                  <a:srgbClr val="202020"/>
                </a:solidFill>
                <a:latin typeface="Arial"/>
                <a:ea typeface="Arial"/>
                <a:cs typeface="Arial"/>
                <a:sym typeface="Arial"/>
              </a:rPr>
              <a:t>AI</a:t>
            </a:r>
            <a:r>
              <a:rPr lang="en-US" sz="1600" dirty="0">
                <a:solidFill>
                  <a:srgbClr val="202020"/>
                </a:solidFill>
                <a:latin typeface="Arial"/>
                <a:ea typeface="Arial"/>
                <a:cs typeface="Arial"/>
                <a:sym typeface="Arial"/>
              </a:rPr>
              <a:t>, </a:t>
            </a:r>
            <a:r>
              <a:rPr lang="en-US" sz="1600" dirty="0" smtClean="0">
                <a:solidFill>
                  <a:srgbClr val="202020"/>
                </a:solidFill>
                <a:latin typeface="Arial"/>
                <a:ea typeface="Arial"/>
                <a:cs typeface="Arial"/>
                <a:sym typeface="Arial"/>
              </a:rPr>
              <a:t>or specialized </a:t>
            </a:r>
            <a:r>
              <a:rPr lang="en-US" sz="1600" dirty="0">
                <a:solidFill>
                  <a:srgbClr val="202020"/>
                </a:solidFill>
                <a:latin typeface="Arial"/>
                <a:ea typeface="Arial"/>
                <a:cs typeface="Arial"/>
                <a:sym typeface="Arial"/>
              </a:rPr>
              <a:t>AI</a:t>
            </a:r>
            <a:r>
              <a:rPr lang="vi-VN" sz="1600" dirty="0" smtClean="0">
                <a:solidFill>
                  <a:srgbClr val="202020"/>
                </a:solidFill>
                <a:latin typeface="Arial"/>
                <a:ea typeface="Arial"/>
                <a:cs typeface="Arial"/>
                <a:sym typeface="Arial"/>
              </a:rPr>
              <a:t>)</a:t>
            </a:r>
            <a:endParaRPr lang="vi-VN" sz="1600" dirty="0">
              <a:solidFill>
                <a:srgbClr val="202020"/>
              </a:solidFill>
              <a:latin typeface="Arial"/>
              <a:ea typeface="Arial"/>
              <a:cs typeface="Arial"/>
              <a:sym typeface="Arial"/>
            </a:endParaRPr>
          </a:p>
          <a:p>
            <a:pPr lvl="2" indent="-330200">
              <a:buClr>
                <a:srgbClr val="202020"/>
              </a:buClr>
              <a:buSzPts val="1600"/>
              <a:buFont typeface="Arial"/>
              <a:buChar char="-"/>
            </a:pPr>
            <a:r>
              <a:rPr lang="vi-VN" sz="1600" dirty="0">
                <a:solidFill>
                  <a:srgbClr val="202020"/>
                </a:solidFill>
                <a:latin typeface="Arial"/>
                <a:ea typeface="Arial"/>
                <a:cs typeface="Arial"/>
                <a:sym typeface="Arial"/>
              </a:rPr>
              <a:t>Chỉ thực hiện các nhiệm vụ cụ thể</a:t>
            </a:r>
          </a:p>
          <a:p>
            <a:pPr lvl="2" indent="-330200">
              <a:buClr>
                <a:srgbClr val="202020"/>
              </a:buClr>
              <a:buSzPts val="1600"/>
              <a:buFont typeface="Arial"/>
              <a:buChar char="-"/>
            </a:pPr>
            <a:r>
              <a:rPr lang="vi-VN" sz="1600" dirty="0">
                <a:solidFill>
                  <a:srgbClr val="202020"/>
                </a:solidFill>
                <a:latin typeface="Arial"/>
                <a:ea typeface="Arial"/>
                <a:cs typeface="Arial"/>
                <a:sym typeface="Arial"/>
              </a:rPr>
              <a:t>Thực hiện tốt hơn con </a:t>
            </a:r>
            <a:r>
              <a:rPr lang="vi-VN" sz="1600" dirty="0" smtClean="0">
                <a:solidFill>
                  <a:srgbClr val="202020"/>
                </a:solidFill>
                <a:latin typeface="Arial"/>
                <a:ea typeface="Arial"/>
                <a:cs typeface="Arial"/>
                <a:sym typeface="Arial"/>
              </a:rPr>
              <a:t>người</a:t>
            </a:r>
            <a:endParaRPr lang="en-US" sz="1600" dirty="0" smtClean="0">
              <a:solidFill>
                <a:srgbClr val="202020"/>
              </a:solidFill>
              <a:latin typeface="Arial"/>
              <a:ea typeface="Arial"/>
              <a:cs typeface="Arial"/>
              <a:sym typeface="Arial"/>
            </a:endParaRPr>
          </a:p>
          <a:p>
            <a:pPr lvl="2" indent="-330200">
              <a:buClr>
                <a:srgbClr val="202020"/>
              </a:buClr>
              <a:buSzPts val="1600"/>
              <a:buFont typeface="Arial"/>
              <a:buChar char="-"/>
            </a:pPr>
            <a:r>
              <a:rPr lang="en-US" sz="1600" dirty="0">
                <a:solidFill>
                  <a:srgbClr val="202020"/>
                </a:solidFill>
                <a:latin typeface="Arial"/>
                <a:ea typeface="Arial"/>
                <a:cs typeface="Arial"/>
                <a:sym typeface="Arial"/>
              </a:rPr>
              <a:t>VD: Speech Recognition, Image Recognition, Recommendation Systems</a:t>
            </a:r>
            <a:endParaRPr lang="en-US" sz="1600" dirty="0" smtClean="0">
              <a:solidFill>
                <a:srgbClr val="202020"/>
              </a:solidFill>
              <a:latin typeface="Arial"/>
              <a:ea typeface="Arial"/>
              <a:cs typeface="Arial"/>
              <a:sym typeface="Arial"/>
            </a:endParaRPr>
          </a:p>
          <a:p>
            <a:pPr lvl="2" indent="-330200">
              <a:buClr>
                <a:srgbClr val="202020"/>
              </a:buClr>
              <a:buSzPts val="1600"/>
              <a:buFont typeface="Arial"/>
              <a:buChar char="-"/>
            </a:pPr>
            <a:endParaRPr lang="vi-VN" sz="1600" dirty="0">
              <a:solidFill>
                <a:srgbClr val="202020"/>
              </a:solidFill>
              <a:latin typeface="Arial"/>
              <a:ea typeface="Arial"/>
              <a:cs typeface="Arial"/>
              <a:sym typeface="Arial"/>
            </a:endParaRPr>
          </a:p>
          <a:p>
            <a:pPr lvl="1" indent="-330200">
              <a:buClr>
                <a:srgbClr val="202020"/>
              </a:buClr>
              <a:buSzPts val="1600"/>
              <a:buFont typeface="Arial"/>
              <a:buChar char="-"/>
            </a:pPr>
            <a:r>
              <a:rPr lang="vi-VN" sz="1600" dirty="0">
                <a:solidFill>
                  <a:srgbClr val="202020"/>
                </a:solidFill>
                <a:latin typeface="Arial"/>
                <a:ea typeface="Arial"/>
                <a:cs typeface="Arial"/>
                <a:sym typeface="Arial"/>
              </a:rPr>
              <a:t>AI rộng (General AI)</a:t>
            </a:r>
          </a:p>
          <a:p>
            <a:pPr marL="1327150" lvl="2" indent="-285750">
              <a:lnSpc>
                <a:spcPct val="120000"/>
              </a:lnSpc>
              <a:buClr>
                <a:srgbClr val="202020"/>
              </a:buClr>
              <a:buSzPts val="1600"/>
              <a:buFont typeface="Wingdings" panose="05000000000000000000" pitchFamily="2" charset="2"/>
              <a:buChar char="v"/>
            </a:pPr>
            <a:r>
              <a:rPr lang="vi-VN" sz="1600" dirty="0">
                <a:solidFill>
                  <a:srgbClr val="202020"/>
                </a:solidFill>
                <a:latin typeface="Arial"/>
                <a:ea typeface="Arial"/>
                <a:cs typeface="Arial"/>
                <a:sym typeface="Arial"/>
              </a:rPr>
              <a:t>Thực hiện được nhiều nhiệm vụ khác </a:t>
            </a:r>
            <a:r>
              <a:rPr lang="vi-VN" sz="1600" dirty="0" smtClean="0">
                <a:solidFill>
                  <a:srgbClr val="202020"/>
                </a:solidFill>
                <a:latin typeface="Arial"/>
                <a:ea typeface="Arial"/>
                <a:cs typeface="Arial"/>
                <a:sym typeface="Arial"/>
              </a:rPr>
              <a:t>nhau</a:t>
            </a:r>
            <a:r>
              <a:rPr lang="en-US" sz="1600" dirty="0" smtClean="0">
                <a:solidFill>
                  <a:srgbClr val="202020"/>
                </a:solidFill>
                <a:latin typeface="Arial"/>
                <a:ea typeface="Arial"/>
                <a:cs typeface="Arial"/>
                <a:sym typeface="Arial"/>
              </a:rPr>
              <a:t> ở </a:t>
            </a:r>
            <a:r>
              <a:rPr lang="en-US" sz="1600" dirty="0" err="1" smtClean="0">
                <a:solidFill>
                  <a:srgbClr val="202020"/>
                </a:solidFill>
                <a:latin typeface="Arial"/>
                <a:ea typeface="Arial"/>
                <a:cs typeface="Arial"/>
                <a:sym typeface="Arial"/>
              </a:rPr>
              <a:t>mức</a:t>
            </a:r>
            <a:r>
              <a:rPr lang="en-US" sz="1600" dirty="0" smtClean="0">
                <a:solidFill>
                  <a:srgbClr val="202020"/>
                </a:solidFill>
                <a:latin typeface="Arial"/>
                <a:ea typeface="Arial"/>
                <a:cs typeface="Arial"/>
                <a:sym typeface="Arial"/>
              </a:rPr>
              <a:t> </a:t>
            </a:r>
            <a:r>
              <a:rPr lang="en-US" sz="1600" dirty="0" err="1" smtClean="0">
                <a:solidFill>
                  <a:srgbClr val="202020"/>
                </a:solidFill>
                <a:latin typeface="Arial"/>
                <a:ea typeface="Arial"/>
                <a:cs typeface="Arial"/>
                <a:sym typeface="Arial"/>
              </a:rPr>
              <a:t>độ</a:t>
            </a:r>
            <a:r>
              <a:rPr lang="en-US" sz="1600" dirty="0" smtClean="0">
                <a:solidFill>
                  <a:srgbClr val="202020"/>
                </a:solidFill>
                <a:latin typeface="Arial"/>
                <a:ea typeface="Arial"/>
                <a:cs typeface="Arial"/>
                <a:sym typeface="Arial"/>
              </a:rPr>
              <a:t> </a:t>
            </a:r>
            <a:r>
              <a:rPr lang="en-US" sz="1600" dirty="0" err="1" smtClean="0">
                <a:solidFill>
                  <a:srgbClr val="202020"/>
                </a:solidFill>
                <a:latin typeface="Arial"/>
                <a:ea typeface="Arial"/>
                <a:cs typeface="Arial"/>
                <a:sym typeface="Arial"/>
              </a:rPr>
              <a:t>thông</a:t>
            </a:r>
            <a:r>
              <a:rPr lang="en-US" sz="1600" dirty="0" smtClean="0">
                <a:solidFill>
                  <a:srgbClr val="202020"/>
                </a:solidFill>
                <a:latin typeface="Arial"/>
                <a:ea typeface="Arial"/>
                <a:cs typeface="Arial"/>
                <a:sym typeface="Arial"/>
              </a:rPr>
              <a:t> minh </a:t>
            </a:r>
            <a:r>
              <a:rPr lang="en-US" sz="1600" dirty="0" err="1" smtClean="0">
                <a:solidFill>
                  <a:srgbClr val="202020"/>
                </a:solidFill>
                <a:latin typeface="Arial"/>
                <a:ea typeface="Arial"/>
                <a:cs typeface="Arial"/>
                <a:sym typeface="Arial"/>
              </a:rPr>
              <a:t>của</a:t>
            </a:r>
            <a:r>
              <a:rPr lang="en-US" sz="1600" dirty="0" smtClean="0">
                <a:solidFill>
                  <a:srgbClr val="202020"/>
                </a:solidFill>
                <a:latin typeface="Arial"/>
                <a:ea typeface="Arial"/>
                <a:cs typeface="Arial"/>
                <a:sym typeface="Arial"/>
              </a:rPr>
              <a:t> con </a:t>
            </a:r>
            <a:r>
              <a:rPr lang="en-US" sz="1600" dirty="0" err="1" smtClean="0">
                <a:solidFill>
                  <a:srgbClr val="202020"/>
                </a:solidFill>
                <a:latin typeface="Arial"/>
                <a:ea typeface="Arial"/>
                <a:cs typeface="Arial"/>
                <a:sym typeface="Arial"/>
              </a:rPr>
              <a:t>người</a:t>
            </a:r>
            <a:endParaRPr lang="en-US" sz="1600" dirty="0" smtClean="0">
              <a:solidFill>
                <a:srgbClr val="202020"/>
              </a:solidFill>
              <a:latin typeface="Arial"/>
              <a:ea typeface="Arial"/>
              <a:cs typeface="Arial"/>
              <a:sym typeface="Arial"/>
            </a:endParaRPr>
          </a:p>
          <a:p>
            <a:pPr marL="1327150" lvl="2" indent="-285750">
              <a:lnSpc>
                <a:spcPct val="120000"/>
              </a:lnSpc>
              <a:buClr>
                <a:srgbClr val="202020"/>
              </a:buClr>
              <a:buSzPts val="1600"/>
              <a:buFont typeface="Wingdings" panose="05000000000000000000" pitchFamily="2" charset="2"/>
              <a:buChar char="v"/>
            </a:pPr>
            <a:r>
              <a:rPr lang="en-US" sz="1600" dirty="0" err="1" smtClean="0">
                <a:solidFill>
                  <a:srgbClr val="202020"/>
                </a:solidFill>
                <a:latin typeface="Arial"/>
                <a:ea typeface="Arial"/>
                <a:cs typeface="Arial"/>
                <a:sym typeface="Arial"/>
              </a:rPr>
              <a:t>Tính</a:t>
            </a:r>
            <a:r>
              <a:rPr lang="en-US" sz="1600" dirty="0" smtClean="0">
                <a:solidFill>
                  <a:srgbClr val="202020"/>
                </a:solidFill>
                <a:latin typeface="Arial"/>
                <a:ea typeface="Arial"/>
                <a:cs typeface="Arial"/>
                <a:sym typeface="Arial"/>
              </a:rPr>
              <a:t> </a:t>
            </a:r>
            <a:r>
              <a:rPr lang="en-US" sz="1600" dirty="0" err="1" smtClean="0">
                <a:solidFill>
                  <a:srgbClr val="202020"/>
                </a:solidFill>
                <a:latin typeface="Arial"/>
                <a:ea typeface="Arial"/>
                <a:cs typeface="Arial"/>
                <a:sym typeface="Arial"/>
              </a:rPr>
              <a:t>chất</a:t>
            </a:r>
            <a:r>
              <a:rPr lang="en-US" sz="1600" dirty="0" smtClean="0">
                <a:solidFill>
                  <a:srgbClr val="202020"/>
                </a:solidFill>
                <a:latin typeface="Arial"/>
                <a:ea typeface="Arial"/>
                <a:cs typeface="Arial"/>
                <a:sym typeface="Arial"/>
              </a:rPr>
              <a:t>: L</a:t>
            </a:r>
            <a:r>
              <a:rPr lang="vi-VN" sz="1600" dirty="0" smtClean="0">
                <a:solidFill>
                  <a:srgbClr val="202020"/>
                </a:solidFill>
                <a:latin typeface="Arial"/>
                <a:ea typeface="Arial"/>
                <a:cs typeface="Arial"/>
                <a:sym typeface="Arial"/>
              </a:rPr>
              <a:t>inh </a:t>
            </a:r>
            <a:r>
              <a:rPr lang="vi-VN" sz="1600" dirty="0">
                <a:solidFill>
                  <a:srgbClr val="202020"/>
                </a:solidFill>
                <a:latin typeface="Arial"/>
                <a:ea typeface="Arial"/>
                <a:cs typeface="Arial"/>
                <a:sym typeface="Arial"/>
              </a:rPr>
              <a:t>hoạt, dễ thích ứng và có khả năng thực hiện bất kỳ nhiệm vụ trí tuệ nào mà con người có thể làm</a:t>
            </a:r>
            <a:r>
              <a:rPr lang="vi-VN" sz="1600" dirty="0" smtClean="0">
                <a:solidFill>
                  <a:srgbClr val="202020"/>
                </a:solidFill>
                <a:latin typeface="Arial"/>
                <a:ea typeface="Arial"/>
                <a:cs typeface="Arial"/>
                <a:sym typeface="Arial"/>
              </a:rPr>
              <a:t>.</a:t>
            </a:r>
            <a:r>
              <a:rPr lang="en-US" sz="1600" dirty="0" smtClean="0">
                <a:solidFill>
                  <a:srgbClr val="202020"/>
                </a:solidFill>
                <a:latin typeface="Arial"/>
                <a:ea typeface="Arial"/>
                <a:cs typeface="Arial"/>
                <a:sym typeface="Arial"/>
              </a:rPr>
              <a:t> </a:t>
            </a:r>
            <a:r>
              <a:rPr lang="en-US" sz="1600" dirty="0" err="1" smtClean="0">
                <a:solidFill>
                  <a:srgbClr val="202020"/>
                </a:solidFill>
                <a:latin typeface="Arial"/>
                <a:ea typeface="Arial"/>
                <a:cs typeface="Arial"/>
                <a:sym typeface="Arial"/>
              </a:rPr>
              <a:t>Và</a:t>
            </a:r>
            <a:r>
              <a:rPr lang="en-US" sz="1600" dirty="0" smtClean="0">
                <a:solidFill>
                  <a:srgbClr val="202020"/>
                </a:solidFill>
                <a:latin typeface="Arial"/>
                <a:ea typeface="Arial"/>
                <a:cs typeface="Arial"/>
                <a:sym typeface="Arial"/>
              </a:rPr>
              <a:t> </a:t>
            </a:r>
            <a:r>
              <a:rPr lang="en-US" sz="1600" dirty="0" err="1" smtClean="0">
                <a:solidFill>
                  <a:srgbClr val="202020"/>
                </a:solidFill>
                <a:latin typeface="Arial"/>
                <a:ea typeface="Arial"/>
                <a:cs typeface="Arial"/>
                <a:sym typeface="Arial"/>
              </a:rPr>
              <a:t>có</a:t>
            </a:r>
            <a:r>
              <a:rPr lang="en-US" sz="1600" dirty="0" smtClean="0">
                <a:solidFill>
                  <a:srgbClr val="202020"/>
                </a:solidFill>
                <a:latin typeface="Arial"/>
                <a:ea typeface="Arial"/>
                <a:cs typeface="Arial"/>
                <a:sym typeface="Arial"/>
              </a:rPr>
              <a:t> 3 </a:t>
            </a:r>
            <a:r>
              <a:rPr lang="en-US" sz="1600" dirty="0" err="1" smtClean="0">
                <a:solidFill>
                  <a:srgbClr val="202020"/>
                </a:solidFill>
                <a:latin typeface="Arial"/>
                <a:ea typeface="Arial"/>
                <a:cs typeface="Arial"/>
                <a:sym typeface="Arial"/>
              </a:rPr>
              <a:t>đặc</a:t>
            </a:r>
            <a:r>
              <a:rPr lang="en-US" sz="1600" dirty="0" smtClean="0">
                <a:solidFill>
                  <a:srgbClr val="202020"/>
                </a:solidFill>
                <a:latin typeface="Arial"/>
                <a:ea typeface="Arial"/>
                <a:cs typeface="Arial"/>
                <a:sym typeface="Arial"/>
              </a:rPr>
              <a:t> </a:t>
            </a:r>
            <a:r>
              <a:rPr lang="en-US" sz="1600" dirty="0" err="1" smtClean="0">
                <a:solidFill>
                  <a:srgbClr val="202020"/>
                </a:solidFill>
                <a:latin typeface="Arial"/>
                <a:ea typeface="Arial"/>
                <a:cs typeface="Arial"/>
                <a:sym typeface="Arial"/>
              </a:rPr>
              <a:t>điểm</a:t>
            </a:r>
            <a:endParaRPr lang="en-US" sz="1600" dirty="0" smtClean="0">
              <a:solidFill>
                <a:srgbClr val="202020"/>
              </a:solidFill>
              <a:latin typeface="Arial"/>
              <a:ea typeface="Arial"/>
              <a:cs typeface="Arial"/>
              <a:sym typeface="Arial"/>
            </a:endParaRPr>
          </a:p>
          <a:p>
            <a:pPr marL="1784350" lvl="3" indent="-285750">
              <a:lnSpc>
                <a:spcPct val="120000"/>
              </a:lnSpc>
              <a:buClr>
                <a:srgbClr val="202020"/>
              </a:buClr>
              <a:buSzPts val="1600"/>
              <a:buFont typeface="Wingdings" panose="05000000000000000000" pitchFamily="2" charset="2"/>
              <a:buChar char="§"/>
            </a:pPr>
            <a:r>
              <a:rPr lang="vi-VN" sz="1600" dirty="0">
                <a:solidFill>
                  <a:srgbClr val="202020"/>
                </a:solidFill>
                <a:latin typeface="Arial"/>
                <a:ea typeface="Arial"/>
                <a:cs typeface="Arial"/>
                <a:sym typeface="Arial"/>
              </a:rPr>
              <a:t>Học tập và thích ứng: AI nói chung phải có khả năng học hỏi kinh nghiệm, khái quát hóa kiến thức và áp dụng nó vào các tình huống </a:t>
            </a:r>
            <a:r>
              <a:rPr lang="vi-VN" sz="1600" dirty="0" smtClean="0">
                <a:solidFill>
                  <a:srgbClr val="202020"/>
                </a:solidFill>
                <a:latin typeface="Arial"/>
                <a:ea typeface="Arial"/>
                <a:cs typeface="Arial"/>
                <a:sym typeface="Arial"/>
              </a:rPr>
              <a:t>mới.</a:t>
            </a:r>
            <a:endParaRPr lang="en-US" sz="1600" dirty="0">
              <a:solidFill>
                <a:srgbClr val="202020"/>
              </a:solidFill>
              <a:latin typeface="Arial"/>
              <a:ea typeface="Arial"/>
              <a:cs typeface="Arial"/>
              <a:sym typeface="Arial"/>
            </a:endParaRPr>
          </a:p>
          <a:p>
            <a:pPr marL="1784350" lvl="3" indent="-285750">
              <a:lnSpc>
                <a:spcPct val="120000"/>
              </a:lnSpc>
              <a:buClr>
                <a:srgbClr val="202020"/>
              </a:buClr>
              <a:buSzPts val="1600"/>
              <a:buFont typeface="Wingdings" panose="05000000000000000000" pitchFamily="2" charset="2"/>
              <a:buChar char="§"/>
            </a:pPr>
            <a:r>
              <a:rPr lang="vi-VN" sz="1600" dirty="0" smtClean="0">
                <a:solidFill>
                  <a:srgbClr val="202020"/>
                </a:solidFill>
                <a:latin typeface="Arial"/>
                <a:ea typeface="Arial"/>
                <a:cs typeface="Arial"/>
                <a:sym typeface="Arial"/>
              </a:rPr>
              <a:t>Tự </a:t>
            </a:r>
            <a:r>
              <a:rPr lang="vi-VN" sz="1600" dirty="0">
                <a:solidFill>
                  <a:srgbClr val="202020"/>
                </a:solidFill>
                <a:latin typeface="Arial"/>
                <a:ea typeface="Arial"/>
                <a:cs typeface="Arial"/>
                <a:sym typeface="Arial"/>
              </a:rPr>
              <a:t>nhận thức: Về mặt lý thuyết, AI nói chung sẽ có mức độ tự nhận thức và ý </a:t>
            </a:r>
            <a:r>
              <a:rPr lang="vi-VN" sz="1600" dirty="0" smtClean="0">
                <a:solidFill>
                  <a:srgbClr val="202020"/>
                </a:solidFill>
                <a:latin typeface="Arial"/>
                <a:ea typeface="Arial"/>
                <a:cs typeface="Arial"/>
                <a:sym typeface="Arial"/>
              </a:rPr>
              <a:t>thức.</a:t>
            </a:r>
            <a:endParaRPr lang="en-US" sz="1600" dirty="0">
              <a:solidFill>
                <a:srgbClr val="202020"/>
              </a:solidFill>
              <a:latin typeface="Arial"/>
              <a:ea typeface="Arial"/>
              <a:cs typeface="Arial"/>
              <a:sym typeface="Arial"/>
            </a:endParaRPr>
          </a:p>
          <a:p>
            <a:pPr marL="1784350" lvl="3" indent="-285750">
              <a:lnSpc>
                <a:spcPct val="120000"/>
              </a:lnSpc>
              <a:buClr>
                <a:srgbClr val="202020"/>
              </a:buClr>
              <a:buSzPts val="1600"/>
              <a:buFont typeface="Wingdings" panose="05000000000000000000" pitchFamily="2" charset="2"/>
              <a:buChar char="§"/>
            </a:pPr>
            <a:r>
              <a:rPr lang="vi-VN" sz="1600" dirty="0" smtClean="0">
                <a:solidFill>
                  <a:srgbClr val="202020"/>
                </a:solidFill>
                <a:latin typeface="Arial"/>
                <a:ea typeface="Arial"/>
                <a:cs typeface="Arial"/>
                <a:sym typeface="Arial"/>
              </a:rPr>
              <a:t>Lý </a:t>
            </a:r>
            <a:r>
              <a:rPr lang="vi-VN" sz="1600" dirty="0">
                <a:solidFill>
                  <a:srgbClr val="202020"/>
                </a:solidFill>
                <a:latin typeface="Arial"/>
                <a:ea typeface="Arial"/>
                <a:cs typeface="Arial"/>
                <a:sym typeface="Arial"/>
              </a:rPr>
              <a:t>luận giống con người: Có khả năng lý luận, giải quyết vấn đề và ra quyết định theo cách tương tự như con người.</a:t>
            </a:r>
          </a:p>
          <a:p>
            <a:endParaRPr lang="en-US" dirty="0" smtClean="0"/>
          </a:p>
          <a:p>
            <a:endParaRPr lang="en-US" dirty="0" smtClean="0"/>
          </a:p>
        </p:txBody>
      </p:sp>
      <p:sp>
        <p:nvSpPr>
          <p:cNvPr id="4" name="Google Shape;87;p16"/>
          <p:cNvSpPr txBox="1">
            <a:spLocks noGrp="1"/>
          </p:cNvSpPr>
          <p:nvPr>
            <p:ph type="title"/>
          </p:nvPr>
        </p:nvSpPr>
        <p:spPr>
          <a:xfrm>
            <a:off x="294973" y="141683"/>
            <a:ext cx="8520600" cy="707400"/>
          </a:xfrm>
          <a:prstGeom prst="rect">
            <a:avLst/>
          </a:prstGeom>
          <a:noFill/>
          <a:ln>
            <a:noFill/>
          </a:ln>
        </p:spPr>
        <p:txBody>
          <a:bodyPr spcFirstLastPara="1" wrap="square" lIns="91425" tIns="91425" rIns="91425" bIns="91425" anchor="t" anchorCtr="0">
            <a:normAutofit fontScale="90000"/>
          </a:bodyPr>
          <a:lstStyle/>
          <a:p>
            <a:pPr marL="457200" lvl="0" indent="-434340" algn="l" rtl="0">
              <a:lnSpc>
                <a:spcPct val="100000"/>
              </a:lnSpc>
              <a:spcBef>
                <a:spcPts val="0"/>
              </a:spcBef>
              <a:spcAft>
                <a:spcPts val="0"/>
              </a:spcAft>
              <a:buSzPct val="100000"/>
              <a:buAutoNum type="arabicParenR"/>
            </a:pPr>
            <a:r>
              <a:rPr lang="vi" dirty="0"/>
              <a:t>Trí tuệ nhân tạo (AI)</a:t>
            </a:r>
            <a:endParaRPr dirty="0"/>
          </a:p>
          <a:p>
            <a:pPr marL="0" lvl="0" indent="0" algn="l" rtl="0">
              <a:lnSpc>
                <a:spcPct val="100000"/>
              </a:lnSpc>
              <a:spcBef>
                <a:spcPts val="0"/>
              </a:spcBef>
              <a:spcAft>
                <a:spcPts val="0"/>
              </a:spcAft>
              <a:buSzPct val="111111"/>
              <a:buNone/>
            </a:pPr>
            <a:endParaRPr dirty="0"/>
          </a:p>
        </p:txBody>
      </p:sp>
    </p:spTree>
    <p:extLst>
      <p:ext uri="{BB962C8B-B14F-4D97-AF65-F5344CB8AC3E}">
        <p14:creationId xmlns:p14="http://schemas.microsoft.com/office/powerpoint/2010/main" val="56471341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7"/>
          <p:cNvSpPr txBox="1">
            <a:spLocks noGrp="1"/>
          </p:cNvSpPr>
          <p:nvPr>
            <p:ph type="title"/>
          </p:nvPr>
        </p:nvSpPr>
        <p:spPr>
          <a:xfrm>
            <a:off x="266850" y="93300"/>
            <a:ext cx="8520600" cy="7074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vi" dirty="0"/>
              <a:t>Example: Amazon Echo Tool</a:t>
            </a:r>
            <a:endParaRPr dirty="0"/>
          </a:p>
        </p:txBody>
      </p:sp>
      <p:sp>
        <p:nvSpPr>
          <p:cNvPr id="94" name="Google Shape;94;p17"/>
          <p:cNvSpPr txBox="1">
            <a:spLocks noGrp="1"/>
          </p:cNvSpPr>
          <p:nvPr>
            <p:ph type="body" idx="1"/>
          </p:nvPr>
        </p:nvSpPr>
        <p:spPr>
          <a:xfrm>
            <a:off x="311700" y="1266325"/>
            <a:ext cx="8520600" cy="33027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1200"/>
              </a:spcAft>
              <a:buSzPts val="1800"/>
              <a:buNone/>
            </a:pPr>
            <a:endParaRPr/>
          </a:p>
        </p:txBody>
      </p:sp>
      <p:pic>
        <p:nvPicPr>
          <p:cNvPr id="95" name="Google Shape;95;p17"/>
          <p:cNvPicPr preferRelativeResize="0"/>
          <p:nvPr/>
        </p:nvPicPr>
        <p:blipFill rotWithShape="1">
          <a:blip r:embed="rId3">
            <a:alphaModFix/>
          </a:blip>
          <a:srcRect/>
          <a:stretch/>
        </p:blipFill>
        <p:spPr>
          <a:xfrm>
            <a:off x="0" y="800702"/>
            <a:ext cx="9144002" cy="3542098"/>
          </a:xfrm>
          <a:prstGeom prst="rect">
            <a:avLst/>
          </a:prstGeom>
          <a:noFill/>
          <a:ln>
            <a:noFill/>
          </a:ln>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6" descr="Midjourney 5.2 update brings consistent style to AI art - Geeky Gadget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104" name="Picture 8" descr="How to Use Midjourney AI Art Generator - Easy With A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38758" y="1423921"/>
            <a:ext cx="5293996" cy="3531547"/>
          </a:xfrm>
          <a:prstGeom prst="rect">
            <a:avLst/>
          </a:prstGeom>
          <a:noFill/>
          <a:extLst>
            <a:ext uri="{909E8E84-426E-40DD-AFC4-6F175D3DCCD1}">
              <a14:hiddenFill xmlns:a14="http://schemas.microsoft.com/office/drawing/2010/main">
                <a:solidFill>
                  <a:srgbClr val="FFFFFF"/>
                </a:solidFill>
              </a14:hiddenFill>
            </a:ext>
          </a:extLst>
        </p:spPr>
      </p:pic>
      <p:sp>
        <p:nvSpPr>
          <p:cNvPr id="7" name="Google Shape;93;p17"/>
          <p:cNvSpPr txBox="1">
            <a:spLocks noGrp="1"/>
          </p:cNvSpPr>
          <p:nvPr>
            <p:ph type="title"/>
          </p:nvPr>
        </p:nvSpPr>
        <p:spPr>
          <a:xfrm>
            <a:off x="266850" y="93300"/>
            <a:ext cx="8520600" cy="551277"/>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vi" dirty="0"/>
              <a:t>Example</a:t>
            </a:r>
            <a:r>
              <a:rPr lang="vi"/>
              <a:t>: </a:t>
            </a:r>
            <a:r>
              <a:rPr lang="en-US" smtClean="0"/>
              <a:t>Midjourney</a:t>
            </a:r>
            <a:endParaRPr dirty="0"/>
          </a:p>
        </p:txBody>
      </p:sp>
      <p:sp>
        <p:nvSpPr>
          <p:cNvPr id="8" name="Google Shape;101;p18"/>
          <p:cNvSpPr txBox="1">
            <a:spLocks/>
          </p:cNvSpPr>
          <p:nvPr/>
        </p:nvSpPr>
        <p:spPr>
          <a:xfrm>
            <a:off x="281719" y="701857"/>
            <a:ext cx="8520600" cy="121688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Open Sans"/>
              <a:buChar char="●"/>
              <a:defRPr sz="1800" b="0" i="0" u="none" strike="noStrike" cap="none">
                <a:solidFill>
                  <a:schemeClr val="dk2"/>
                </a:solidFill>
                <a:latin typeface="Open Sans"/>
                <a:ea typeface="Open Sans"/>
                <a:cs typeface="Open Sans"/>
                <a:sym typeface="Open Sans"/>
              </a:defRPr>
            </a:lvl1pPr>
            <a:lvl2pPr marL="914400" marR="0" lvl="1" indent="-317500" algn="l" rtl="0">
              <a:lnSpc>
                <a:spcPct val="115000"/>
              </a:lnSpc>
              <a:spcBef>
                <a:spcPts val="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2pPr>
            <a:lvl3pPr marL="1371600" marR="0" lvl="2" indent="-317500" algn="l" rtl="0">
              <a:lnSpc>
                <a:spcPct val="115000"/>
              </a:lnSpc>
              <a:spcBef>
                <a:spcPts val="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3pPr>
            <a:lvl4pPr marL="1828800" marR="0" lvl="3" indent="-317500" algn="l" rtl="0">
              <a:lnSpc>
                <a:spcPct val="115000"/>
              </a:lnSpc>
              <a:spcBef>
                <a:spcPts val="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4pPr>
            <a:lvl5pPr marL="2286000" marR="0" lvl="4" indent="-317500" algn="l" rtl="0">
              <a:lnSpc>
                <a:spcPct val="115000"/>
              </a:lnSpc>
              <a:spcBef>
                <a:spcPts val="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5pPr>
            <a:lvl6pPr marL="2743200" marR="0" lvl="5" indent="-317500" algn="l" rtl="0">
              <a:lnSpc>
                <a:spcPct val="115000"/>
              </a:lnSpc>
              <a:spcBef>
                <a:spcPts val="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6pPr>
            <a:lvl7pPr marL="3200400" marR="0" lvl="6" indent="-317500" algn="l" rtl="0">
              <a:lnSpc>
                <a:spcPct val="115000"/>
              </a:lnSpc>
              <a:spcBef>
                <a:spcPts val="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7pPr>
            <a:lvl8pPr marL="3657600" marR="0" lvl="7" indent="-317500" algn="l" rtl="0">
              <a:lnSpc>
                <a:spcPct val="115000"/>
              </a:lnSpc>
              <a:spcBef>
                <a:spcPts val="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8pPr>
            <a:lvl9pPr marL="4114800" marR="0" lvl="8" indent="-317500" algn="l" rtl="0">
              <a:lnSpc>
                <a:spcPct val="115000"/>
              </a:lnSpc>
              <a:spcBef>
                <a:spcPts val="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9pPr>
          </a:lstStyle>
          <a:p>
            <a:pPr>
              <a:lnSpc>
                <a:spcPct val="150000"/>
              </a:lnSpc>
              <a:buClr>
                <a:srgbClr val="202020"/>
              </a:buClr>
              <a:buFont typeface="Open Sans"/>
              <a:buChar char="-"/>
            </a:pPr>
            <a:r>
              <a:rPr lang="en-US" sz="2000" smtClean="0">
                <a:solidFill>
                  <a:srgbClr val="202020"/>
                </a:solidFill>
              </a:rPr>
              <a:t>Tạo được ảnh từ các dòng lệnh input text	</a:t>
            </a:r>
            <a:endParaRPr lang="en-US" sz="2000">
              <a:solidFill>
                <a:srgbClr val="202020"/>
              </a:solidFill>
            </a:endParaRPr>
          </a:p>
        </p:txBody>
      </p:sp>
    </p:spTree>
    <p:extLst>
      <p:ext uri="{BB962C8B-B14F-4D97-AF65-F5344CB8AC3E}">
        <p14:creationId xmlns:p14="http://schemas.microsoft.com/office/powerpoint/2010/main" val="1167245197"/>
      </p:ext>
    </p:extLst>
  </p:cSld>
  <p:clrMapOvr>
    <a:masterClrMapping/>
  </p:clrMapOvr>
  <p:timing>
    <p:tnLst>
      <p:par>
        <p:cTn id="1" dur="indefinite" restart="never" nodeType="tmRoot"/>
      </p:par>
    </p:tnLst>
  </p:timing>
</p:sld>
</file>

<file path=ppt/theme/theme1.xml><?xml version="1.0" encoding="utf-8"?>
<a:theme xmlns:a="http://schemas.openxmlformats.org/drawingml/2006/main" name="Tropic">
  <a:themeElements>
    <a:clrScheme name="Tropic">
      <a:dk1>
        <a:srgbClr val="A1E8D9"/>
      </a:dk1>
      <a:lt1>
        <a:srgbClr val="FFFFFF"/>
      </a:lt1>
      <a:dk2>
        <a:srgbClr val="695D46"/>
      </a:dk2>
      <a:lt2>
        <a:srgbClr val="B3A77D"/>
      </a:lt2>
      <a:accent1>
        <a:srgbClr val="EF6C00"/>
      </a:accent1>
      <a:accent2>
        <a:srgbClr val="CE93D8"/>
      </a:accent2>
      <a:accent3>
        <a:srgbClr val="4DB6AC"/>
      </a:accent3>
      <a:accent4>
        <a:srgbClr val="FF9800"/>
      </a:accent4>
      <a:accent5>
        <a:srgbClr val="009668"/>
      </a:accent5>
      <a:accent6>
        <a:srgbClr val="EEFF41"/>
      </a:accent6>
      <a:hlink>
        <a:srgbClr val="009668"/>
      </a:hlink>
      <a:folHlink>
        <a:srgbClr val="00966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343</TotalTime>
  <Words>2254</Words>
  <Application>Microsoft Office PowerPoint</Application>
  <PresentationFormat>On-screen Show (16:9)</PresentationFormat>
  <Paragraphs>176</Paragraphs>
  <Slides>49</Slides>
  <Notes>26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49</vt:i4>
      </vt:variant>
    </vt:vector>
  </HeadingPairs>
  <TitlesOfParts>
    <vt:vector size="54" baseType="lpstr">
      <vt:lpstr>PT Sans Narrow</vt:lpstr>
      <vt:lpstr>Open Sans</vt:lpstr>
      <vt:lpstr>Arial</vt:lpstr>
      <vt:lpstr>Wingdings</vt:lpstr>
      <vt:lpstr>Tropic</vt:lpstr>
      <vt:lpstr>Lập trình cho trí tuệ nhân tạo</vt:lpstr>
      <vt:lpstr>Overview </vt:lpstr>
      <vt:lpstr>Trí tuệ nhân tạo (AI)</vt:lpstr>
      <vt:lpstr>Trí tuệ nhân tạo (AI) </vt:lpstr>
      <vt:lpstr>Trí tuệ nhân tạo (AI) </vt:lpstr>
      <vt:lpstr>Trí tuệ nhân tạo (AI) </vt:lpstr>
      <vt:lpstr>Trí tuệ nhân tạo (AI) </vt:lpstr>
      <vt:lpstr>Example: Amazon Echo Tool</vt:lpstr>
      <vt:lpstr>Example: Midjourney</vt:lpstr>
      <vt:lpstr>Example: Midjourney + Gen2</vt:lpstr>
      <vt:lpstr>Example: Boston Dynamic Robot</vt:lpstr>
      <vt:lpstr>Example: Ameca robot with ChatGPT brain</vt:lpstr>
      <vt:lpstr>Example: SORA (chatGPT 4)</vt:lpstr>
      <vt:lpstr>PowerPoint Presentation</vt:lpstr>
      <vt:lpstr>PowerPoint Presentation</vt:lpstr>
      <vt:lpstr>PowerPoint Presentation</vt:lpstr>
      <vt:lpstr>2) Machine learning (ML)</vt:lpstr>
      <vt:lpstr>2) Machine Learning</vt:lpstr>
      <vt:lpstr>2) Machine Learning  </vt:lpstr>
      <vt:lpstr>2) Machine Learning</vt:lpstr>
      <vt:lpstr>2) Machine Learning</vt:lpstr>
      <vt:lpstr>2) Machine Learning </vt:lpstr>
      <vt:lpstr>3) Machine learning classification</vt:lpstr>
      <vt:lpstr>3.1 Supervised Learning</vt:lpstr>
      <vt:lpstr>PowerPoint Presentation</vt:lpstr>
      <vt:lpstr>3.1.1 Regression Problem</vt:lpstr>
      <vt:lpstr>3.1.2 Classification Problem</vt:lpstr>
      <vt:lpstr>3.1 Supervised Learning (Q1)</vt:lpstr>
      <vt:lpstr>3.1 Supervised Learning (Q2)</vt:lpstr>
      <vt:lpstr>3.1 Supervised Learning (Q3)</vt:lpstr>
      <vt:lpstr>3.1 Supervised Learning (Q4)</vt:lpstr>
      <vt:lpstr>3.1 Supervised Learning (Q5)</vt:lpstr>
      <vt:lpstr>3.2 Unsupervised Learning </vt:lpstr>
      <vt:lpstr>3.2 Unsupervised Learning </vt:lpstr>
      <vt:lpstr>3.2 Unsupervised Learning </vt:lpstr>
      <vt:lpstr>3.2 Unsupervised Learning </vt:lpstr>
      <vt:lpstr>3.2 SL vs UL  </vt:lpstr>
      <vt:lpstr>3.2 Unsupervised Learning (Q1)</vt:lpstr>
      <vt:lpstr>3.2 Unsupervised Learning (Q2)</vt:lpstr>
      <vt:lpstr>3.3 Semi-Supervised Learning (Học bán giám sát)</vt:lpstr>
      <vt:lpstr>3.3 Semi-Supervised Learning (Học bán giám sát)</vt:lpstr>
      <vt:lpstr>3.3 Semi-Supervised Learning (Học bán giám sát)</vt:lpstr>
      <vt:lpstr>3.3 Semi-Supervised Learning (Học bán giám sát)</vt:lpstr>
      <vt:lpstr>3.3 Semi-Supervised Learning (Học bán giám sát)</vt:lpstr>
      <vt:lpstr>3.4 Reinforcement Learning (Học tăng cường)</vt:lpstr>
      <vt:lpstr>3.4 Reinforcement Learning (Học tăng cường)</vt:lpstr>
      <vt:lpstr>3.4 Reinforcement Learning (Học tăng cường) </vt:lpstr>
      <vt:lpstr>3.5 So sánh ML types</vt:lpstr>
      <vt:lpstr>5. 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Nhập Môn Trí Tuệ Nhân Tạo và  Khoa Học Dữ Liệu</dc:title>
  <dc:creator>Nguyen Van Thieu</dc:creator>
  <cp:lastModifiedBy>Nguyen Van Thieu</cp:lastModifiedBy>
  <cp:revision>34</cp:revision>
  <dcterms:modified xsi:type="dcterms:W3CDTF">2024-06-27T01:05:23Z</dcterms:modified>
</cp:coreProperties>
</file>